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6"/>
  </p:notesMasterIdLst>
  <p:handoutMasterIdLst>
    <p:handoutMasterId r:id="rId37"/>
  </p:handoutMasterIdLst>
  <p:sldIdLst>
    <p:sldId id="258" r:id="rId5"/>
    <p:sldId id="265" r:id="rId6"/>
    <p:sldId id="300" r:id="rId7"/>
    <p:sldId id="301" r:id="rId8"/>
    <p:sldId id="272" r:id="rId9"/>
    <p:sldId id="2142532502" r:id="rId10"/>
    <p:sldId id="2147472561" r:id="rId11"/>
    <p:sldId id="268" r:id="rId12"/>
    <p:sldId id="2147472562" r:id="rId13"/>
    <p:sldId id="2147472569" r:id="rId14"/>
    <p:sldId id="2147472563" r:id="rId15"/>
    <p:sldId id="2147472567" r:id="rId16"/>
    <p:sldId id="2147472568" r:id="rId17"/>
    <p:sldId id="2147472570" r:id="rId18"/>
    <p:sldId id="2147472571" r:id="rId19"/>
    <p:sldId id="2147472572" r:id="rId20"/>
    <p:sldId id="2147472573" r:id="rId21"/>
    <p:sldId id="2147472574" r:id="rId22"/>
    <p:sldId id="2147472575" r:id="rId23"/>
    <p:sldId id="2147472576" r:id="rId24"/>
    <p:sldId id="2147472577" r:id="rId25"/>
    <p:sldId id="2147472578" r:id="rId26"/>
    <p:sldId id="2147472564" r:id="rId27"/>
    <p:sldId id="2147472565" r:id="rId28"/>
    <p:sldId id="2147472566" r:id="rId29"/>
    <p:sldId id="2147472559" r:id="rId30"/>
    <p:sldId id="2147472560" r:id="rId31"/>
    <p:sldId id="277" r:id="rId32"/>
    <p:sldId id="282" r:id="rId33"/>
    <p:sldId id="287" r:id="rId34"/>
    <p:sldId id="299" r:id="rId35"/>
  </p:sldIdLst>
  <p:sldSz cx="12192000" cy="6858000"/>
  <p:notesSz cx="6858000" cy="9144000"/>
  <p:embeddedFontLst>
    <p:embeddedFont>
      <p:font typeface="Arial Black" panose="020B0A04020102020204" pitchFamily="34" charset="0"/>
      <p:bold r:id="rId38"/>
    </p:embeddedFont>
    <p:embeddedFont>
      <p:font typeface="Avenir Next LT Pro" panose="020B0504020202020204" pitchFamily="3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SimSun" panose="02010600030101010101" pitchFamily="2" charset="-122"/>
      <p:regular r:id="rId51"/>
    </p:embeddedFont>
    <p:embeddedFont>
      <p:font typeface="Speak Pro" panose="020B0504020101020102" pitchFamily="34" charset="0"/>
      <p:regular r:id="rId52"/>
      <p:bold r:id="rId53"/>
      <p:italic r:id="rId54"/>
      <p:boldItalic r:id="rId55"/>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2"/>
    <a:srgbClr val="5E8DD2"/>
    <a:srgbClr val="5D9ECF"/>
    <a:srgbClr val="96A0FF"/>
    <a:srgbClr val="838CFE"/>
    <a:srgbClr val="D4D4D4"/>
    <a:srgbClr val="F0F0F0"/>
    <a:srgbClr val="8C96FF"/>
    <a:srgbClr val="C8C8C8"/>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108" d="100"/>
          <a:sy n="108" d="100"/>
        </p:scale>
        <p:origin x="714" y="9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AR"/>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lang="es-ES" sz="1197" b="0" i="1" u="none" strike="noStrike" kern="1200" baseline="0" noProof="0">
                <a:solidFill>
                  <a:schemeClr val="tx2"/>
                </a:solidFill>
                <a:latin typeface="+mn-lt"/>
                <a:ea typeface="+mn-ea"/>
                <a:cs typeface="+mn-cs"/>
              </a:defRPr>
            </a:pPr>
            <a:endParaRPr lang="es-AR"/>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15/12/2023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15/12/2023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24</a:t>
            </a:fld>
            <a:endParaRPr lang="es-ES"/>
          </a:p>
        </p:txBody>
      </p:sp>
    </p:spTree>
    <p:extLst>
      <p:ext uri="{BB962C8B-B14F-4D97-AF65-F5344CB8AC3E}">
        <p14:creationId xmlns:p14="http://schemas.microsoft.com/office/powerpoint/2010/main" val="336476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25</a:t>
            </a:fld>
            <a:endParaRPr lang="es-ES"/>
          </a:p>
        </p:txBody>
      </p:sp>
    </p:spTree>
    <p:extLst>
      <p:ext uri="{BB962C8B-B14F-4D97-AF65-F5344CB8AC3E}">
        <p14:creationId xmlns:p14="http://schemas.microsoft.com/office/powerpoint/2010/main" val="248275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640445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253683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28</a:t>
            </a:fld>
            <a:endParaRPr lang="es-ES"/>
          </a:p>
        </p:txBody>
      </p:sp>
    </p:spTree>
    <p:extLst>
      <p:ext uri="{BB962C8B-B14F-4D97-AF65-F5344CB8AC3E}">
        <p14:creationId xmlns:p14="http://schemas.microsoft.com/office/powerpoint/2010/main" val="4209532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29</a:t>
            </a:fld>
            <a:endParaRPr lang="es-ES"/>
          </a:p>
        </p:txBody>
      </p:sp>
    </p:spTree>
    <p:extLst>
      <p:ext uri="{BB962C8B-B14F-4D97-AF65-F5344CB8AC3E}">
        <p14:creationId xmlns:p14="http://schemas.microsoft.com/office/powerpoint/2010/main" val="2134948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30</a:t>
            </a:fld>
            <a:endParaRPr lang="es-ES"/>
          </a:p>
        </p:txBody>
      </p:sp>
    </p:spTree>
    <p:extLst>
      <p:ext uri="{BB962C8B-B14F-4D97-AF65-F5344CB8AC3E}">
        <p14:creationId xmlns:p14="http://schemas.microsoft.com/office/powerpoint/2010/main" val="3021695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31</a:t>
            </a:fld>
            <a:endParaRPr lang="es-ES"/>
          </a:p>
        </p:txBody>
      </p:sp>
    </p:spTree>
    <p:extLst>
      <p:ext uri="{BB962C8B-B14F-4D97-AF65-F5344CB8AC3E}">
        <p14:creationId xmlns:p14="http://schemas.microsoft.com/office/powerpoint/2010/main" val="16666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a:t>
            </a:fld>
            <a:endParaRPr lang="es-ES"/>
          </a:p>
        </p:txBody>
      </p:sp>
    </p:spTree>
    <p:extLst>
      <p:ext uri="{BB962C8B-B14F-4D97-AF65-F5344CB8AC3E}">
        <p14:creationId xmlns:p14="http://schemas.microsoft.com/office/powerpoint/2010/main" val="131317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a:t>
            </a:fld>
            <a:endParaRPr lang="es-ES"/>
          </a:p>
        </p:txBody>
      </p:sp>
    </p:spTree>
    <p:extLst>
      <p:ext uri="{BB962C8B-B14F-4D97-AF65-F5344CB8AC3E}">
        <p14:creationId xmlns:p14="http://schemas.microsoft.com/office/powerpoint/2010/main" val="331353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4</a:t>
            </a:fld>
            <a:endParaRPr lang="es-ES"/>
          </a:p>
        </p:txBody>
      </p:sp>
    </p:spTree>
    <p:extLst>
      <p:ext uri="{BB962C8B-B14F-4D97-AF65-F5344CB8AC3E}">
        <p14:creationId xmlns:p14="http://schemas.microsoft.com/office/powerpoint/2010/main" val="51214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5</a:t>
            </a:fld>
            <a:endParaRPr lang="es-ES"/>
          </a:p>
        </p:txBody>
      </p:sp>
    </p:spTree>
    <p:extLst>
      <p:ext uri="{BB962C8B-B14F-4D97-AF65-F5344CB8AC3E}">
        <p14:creationId xmlns:p14="http://schemas.microsoft.com/office/powerpoint/2010/main" val="109338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7</a:t>
            </a:fld>
            <a:endParaRPr lang="es-ES"/>
          </a:p>
        </p:txBody>
      </p:sp>
    </p:spTree>
    <p:extLst>
      <p:ext uri="{BB962C8B-B14F-4D97-AF65-F5344CB8AC3E}">
        <p14:creationId xmlns:p14="http://schemas.microsoft.com/office/powerpoint/2010/main" val="2670222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8</a:t>
            </a:fld>
            <a:endParaRPr lang="es-ES"/>
          </a:p>
        </p:txBody>
      </p:sp>
    </p:spTree>
    <p:extLst>
      <p:ext uri="{BB962C8B-B14F-4D97-AF65-F5344CB8AC3E}">
        <p14:creationId xmlns:p14="http://schemas.microsoft.com/office/powerpoint/2010/main" val="382158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9</a:t>
            </a:fld>
            <a:endParaRPr lang="es-ES"/>
          </a:p>
        </p:txBody>
      </p:sp>
    </p:spTree>
    <p:extLst>
      <p:ext uri="{BB962C8B-B14F-4D97-AF65-F5344CB8AC3E}">
        <p14:creationId xmlns:p14="http://schemas.microsoft.com/office/powerpoint/2010/main" val="2541580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23</a:t>
            </a:fld>
            <a:endParaRPr lang="es-ES"/>
          </a:p>
        </p:txBody>
      </p:sp>
    </p:spTree>
    <p:extLst>
      <p:ext uri="{BB962C8B-B14F-4D97-AF65-F5344CB8AC3E}">
        <p14:creationId xmlns:p14="http://schemas.microsoft.com/office/powerpoint/2010/main" val="1885538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rgbClr val="7030A0"/>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dirty="0"/>
              <a:t>TÍTULO DE LA PRESENTACIÓN</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60BD848-58A6-41CF-A43E-751F04850A28}"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5032E97-E999-4C73-B14D-FD6E9ACC93FE}" type="datetime1">
              <a:rPr lang="es-ES" noProof="0" smtClean="0"/>
              <a:t>15/12/2023</a:t>
            </a:fld>
            <a:endParaRPr lang="es-ES" noProof="0" dirty="0"/>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42BF86AC-8A79-475E-ABE0-17755B72E446}"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1FC588-50A1-4599-8C29-F8BB1D4DEFD9}"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Encabezado de sección">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rgbClr val="7E36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7BCB08A6-2ED5-484D-9908-50EB0EB5D87D}"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4E82708-1200-4994-BC22-E198B8665A47}"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11DFF56-2298-432F-9692-8F697EEF464B}"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6F1CFDA-2DF0-4BA4-908C-541CE65DB6F1}" type="datetime1">
              <a:rPr lang="es-ES" noProof="0" smtClean="0"/>
              <a:t>15/12/2023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4820E21-F680-4193-8765-FC9361BA553F}" type="datetime1">
              <a:rPr lang="es-ES" noProof="0" smtClean="0"/>
              <a:t>15/12/2023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7097E468-350A-41FF-89DD-A92CA8FDCE0A}" type="datetime1">
              <a:rPr lang="es-ES" noProof="0" smtClean="0"/>
              <a:t>15/12/2023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dirty="0"/>
              <a:t>PRESENTACIÓN</a:t>
            </a:r>
            <a:br>
              <a:rPr lang="es-ES" noProof="0" dirty="0"/>
            </a:br>
            <a:r>
              <a:rPr lang="es-ES" noProof="0" dirty="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B6C3AA-F712-469B-88F9-471FD6E0D58A}"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8E081AA-CB4A-46C9-B320-DE72C5FEFF92}"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5A893E0-4834-40AD-BE5E-EC948875A269}"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7F391F5-C1A6-4748-A5AC-7895ACD5B207}"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F22A596-D62C-4D9A-B2C5-ED28D327DEFD}"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2B2052F1-E2F3-4890-BB01-52C50637C391}"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825A72E-876E-4DD0-BAEC-1E6593DD3612}"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AA1234-55A3-466D-B43D-CD84A00E8F1F}"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D4B58320-7BD4-42A4-940F-71D9A2216F86}" type="datetime1">
              <a:rPr lang="es-ES" noProof="0" smtClean="0"/>
              <a:t>15/12/2023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41608C5-943E-47C4-A9DF-0D20C10E3D74}" type="datetime1">
              <a:rPr lang="es-ES" noProof="0" smtClean="0"/>
              <a:t>15/12/2023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A9D9067-D2E2-47C9-9D70-DDEB246025F4}" type="datetime1">
              <a:rPr lang="es-ES" noProof="0" smtClean="0"/>
              <a:t>15/12/2023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D675EC3-B29B-402B-A789-7A4B913FF80C}"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183D3-13EF-42A0-B957-E8C36E4D526B}"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7190557-0C2C-40CB-8542-C8B00810E365}"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1D7EBBC-ACAC-43E3-AAC9-6FD1EC442AE0}"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855DD25-8EB1-484C-BA01-B6D484D36929}"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E0ABF3E0-EB72-44D4-BAF1-F289196B58F8}"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4A676F2B-5A63-451F-8F15-A1FC95B64046}"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60AB6BC-6D6C-484C-ADEC-627382BB4C77}"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ED55CBC-2531-45C2-BFC2-A5F86906DC42}"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530A72A-C242-4D01-B441-9B433A12A1F5}"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1CEC10E-94B4-4723-9AC4-ED7C1647FDD0}"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D23BFC-B81B-4DB0-9FA7-6B009EDA93B3}"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3516C64-ACA4-44F8-B272-9757EB818AE6}"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FBC3C2C7-290E-42AD-BD43-597B288F986B}" type="datetime1">
              <a:rPr lang="es-ES" noProof="0" smtClean="0"/>
              <a:t>15/12/2023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24DF7C1F-796E-45A0-A3CE-A1B6D61A2297}"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5C332F-75E8-447A-ACC6-1C8218FF481D}"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C0D6986-5745-470C-B0DA-6574B35EB694}"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BF27615-44E6-4A66-B813-CC2A5564A1E2}"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82F7F1E-D36A-4FE2-9612-A75FAA4F7D37}"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5C64-8DE3-41D5-9721-908DD6F967CF}"/>
              </a:ext>
            </a:extLst>
          </p:cNvPr>
          <p:cNvSpPr>
            <a:spLocks noGrp="1"/>
          </p:cNvSpPr>
          <p:nvPr>
            <p:ph type="title"/>
          </p:nvPr>
        </p:nvSpPr>
        <p:spPr/>
        <p:txBody>
          <a:bodyPr/>
          <a:lstStyle/>
          <a:p>
            <a:r>
              <a:rPr lang="en-US"/>
              <a:t>Click to edit Master title style</a:t>
            </a:r>
            <a:endParaRPr lang="es-AR"/>
          </a:p>
        </p:txBody>
      </p:sp>
      <p:sp>
        <p:nvSpPr>
          <p:cNvPr id="3" name="Footer Placeholder 2">
            <a:extLst>
              <a:ext uri="{FF2B5EF4-FFF2-40B4-BE49-F238E27FC236}">
                <a16:creationId xmlns:a16="http://schemas.microsoft.com/office/drawing/2014/main" id="{22F3364B-9537-4EC3-99E9-D7BE5BC2B82C}"/>
              </a:ext>
            </a:extLst>
          </p:cNvPr>
          <p:cNvSpPr>
            <a:spLocks noGrp="1"/>
          </p:cNvSpPr>
          <p:nvPr>
            <p:ph type="ftr" sz="quarter" idx="10"/>
          </p:nvPr>
        </p:nvSpPr>
        <p:spPr/>
        <p:txBody>
          <a:bodyPr/>
          <a:lstStyle/>
          <a:p>
            <a:r>
              <a:rPr lang="es-ES"/>
              <a:t>Copyright © 2020 Accenture. All rights reserved.</a:t>
            </a:r>
          </a:p>
        </p:txBody>
      </p:sp>
      <p:sp>
        <p:nvSpPr>
          <p:cNvPr id="4" name="Slide Number Placeholder 3">
            <a:extLst>
              <a:ext uri="{FF2B5EF4-FFF2-40B4-BE49-F238E27FC236}">
                <a16:creationId xmlns:a16="http://schemas.microsoft.com/office/drawing/2014/main" id="{5F2E03C4-3A22-4ADC-B07D-3B495553B6C2}"/>
              </a:ext>
            </a:extLst>
          </p:cNvPr>
          <p:cNvSpPr>
            <a:spLocks noGrp="1"/>
          </p:cNvSpPr>
          <p:nvPr>
            <p:ph type="sldNum" sz="quarter" idx="11"/>
          </p:nvPr>
        </p:nvSpPr>
        <p:spPr/>
        <p:txBody>
          <a:bodyPr/>
          <a:lstStyle/>
          <a:p>
            <a:fld id="{7525EB02-B4A4-4F85-A0C3-E9FE533AE184}" type="slidenum">
              <a:rPr lang="es-AR" smtClean="0"/>
              <a:pPr/>
              <a:t>‹Nº›</a:t>
            </a:fld>
            <a:endParaRPr lang="es-AR"/>
          </a:p>
        </p:txBody>
      </p:sp>
    </p:spTree>
    <p:extLst>
      <p:ext uri="{BB962C8B-B14F-4D97-AF65-F5344CB8AC3E}">
        <p14:creationId xmlns:p14="http://schemas.microsoft.com/office/powerpoint/2010/main" val="680388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‹Nº›</a:t>
            </a:fld>
            <a:endParaRPr lang="en-US">
              <a:solidFill>
                <a:schemeClr val="bg1"/>
              </a:solidFill>
            </a:endParaRPr>
          </a:p>
        </p:txBody>
      </p:sp>
      <p:sp>
        <p:nvSpPr>
          <p:cNvPr id="3" name="Rectángulo 2">
            <a:extLst>
              <a:ext uri="{FF2B5EF4-FFF2-40B4-BE49-F238E27FC236}">
                <a16:creationId xmlns:a16="http://schemas.microsoft.com/office/drawing/2014/main" id="{D9E0D04F-BDA4-4CE9-007F-AC7FAEBED49F}"/>
              </a:ext>
            </a:extLst>
          </p:cNvPr>
          <p:cNvSpPr/>
          <p:nvPr userDrawn="1"/>
        </p:nvSpPr>
        <p:spPr>
          <a:xfrm>
            <a:off x="6095918" y="-4761"/>
            <a:ext cx="3047944" cy="3159040"/>
          </a:xfrm>
          <a:prstGeom prst="rect">
            <a:avLst/>
          </a:prstGeom>
          <a:gradFill flip="none" rotWithShape="1">
            <a:gsLst>
              <a:gs pos="22000">
                <a:srgbClr val="009ADA"/>
              </a:gs>
              <a:gs pos="55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9099478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1D9044C-C266-46F6-BBC8-959B79DC58EB}"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626308C-D72B-44ED-B851-7C27082C4B16}"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75F183A-E288-4F10-BE34-3254C4B31A04}"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D30B1C3-B417-4ACE-9167-916EFB81DC17}"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86136C0-528A-4C74-BAEC-082EFAF86D51}" type="datetime1">
              <a:rPr lang="es-ES" noProof="0" smtClean="0"/>
              <a:t>15/12/2023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Título de la presentación</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3CEB3F9C-CC28-4BCA-8DB0-AC6E5A8EF94F}" type="datetime1">
              <a:rPr lang="es-ES" noProof="0" smtClean="0"/>
              <a:t>15/12/2023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9"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 id="2147483698" r:id="rId47"/>
    <p:sldLayoutId id="2147483699" r:id="rId48"/>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1.jfif"/><Relationship Id="rId5" Type="http://schemas.openxmlformats.org/officeDocument/2006/relationships/image" Target="../media/image20.jfif"/><Relationship Id="rId4" Type="http://schemas.openxmlformats.org/officeDocument/2006/relationships/image" Target="../media/image19.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59.sv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48.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hyperlink" Target="https://www.pngall.com/settings-png/download/37476" TargetMode="External"/><Relationship Id="rId4" Type="http://schemas.openxmlformats.org/officeDocument/2006/relationships/image" Target="../media/image62.sv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35.svg"/><Relationship Id="rId2" Type="http://schemas.openxmlformats.org/officeDocument/2006/relationships/notesSlide" Target="../notesSlides/notesSlide13.xml"/><Relationship Id="rId1" Type="http://schemas.openxmlformats.org/officeDocument/2006/relationships/slideLayout" Target="../slideLayouts/slideLayout48.xml"/><Relationship Id="rId6" Type="http://schemas.openxmlformats.org/officeDocument/2006/relationships/image" Target="../media/image64.svg"/><Relationship Id="rId11" Type="http://schemas.openxmlformats.org/officeDocument/2006/relationships/image" Target="../media/image34.png"/><Relationship Id="rId5" Type="http://schemas.openxmlformats.org/officeDocument/2006/relationships/image" Target="../media/image63.png"/><Relationship Id="rId10" Type="http://schemas.openxmlformats.org/officeDocument/2006/relationships/hyperlink" Target="https://www.pngall.com/settings-png/download/37476" TargetMode="External"/><Relationship Id="rId4" Type="http://schemas.openxmlformats.org/officeDocument/2006/relationships/image" Target="../media/image62.sv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5" y="4875788"/>
            <a:ext cx="8816109" cy="795073"/>
          </a:xfrm>
        </p:spPr>
        <p:txBody>
          <a:bodyPr rtlCol="0">
            <a:normAutofit/>
          </a:bodyPr>
          <a:lstStyle/>
          <a:p>
            <a:pPr algn="ctr"/>
            <a:r>
              <a:rPr lang="es-AR" sz="4000" b="0" i="0" dirty="0">
                <a:effectLst/>
                <a:latin typeface="Arial Black" panose="020B0A04020102020204" pitchFamily="34" charset="0"/>
              </a:rPr>
              <a:t>ANÁLISIS DE INTERACCIONES</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CB83E2-19D0-6126-9EB6-590A1F37AB5C}"/>
              </a:ext>
            </a:extLst>
          </p:cNvPr>
          <p:cNvPicPr>
            <a:picLocks noChangeAspect="1"/>
          </p:cNvPicPr>
          <p:nvPr/>
        </p:nvPicPr>
        <p:blipFill>
          <a:blip r:embed="rId2"/>
          <a:stretch>
            <a:fillRect/>
          </a:stretch>
        </p:blipFill>
        <p:spPr>
          <a:xfrm>
            <a:off x="0" y="14184"/>
            <a:ext cx="12217322" cy="6843816"/>
          </a:xfrm>
          <a:prstGeom prst="rect">
            <a:avLst/>
          </a:prstGeom>
        </p:spPr>
      </p:pic>
      <p:sp>
        <p:nvSpPr>
          <p:cNvPr id="5" name="Rectángulo 4">
            <a:extLst>
              <a:ext uri="{FF2B5EF4-FFF2-40B4-BE49-F238E27FC236}">
                <a16:creationId xmlns:a16="http://schemas.microsoft.com/office/drawing/2014/main" id="{3E9AB558-60D5-789A-FAFF-7F606F38AEEA}"/>
              </a:ext>
            </a:extLst>
          </p:cNvPr>
          <p:cNvSpPr/>
          <p:nvPr/>
        </p:nvSpPr>
        <p:spPr>
          <a:xfrm>
            <a:off x="0" y="-14184"/>
            <a:ext cx="12217322" cy="68580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Rectángulo: esquinas redondeadas 5">
            <a:extLst>
              <a:ext uri="{FF2B5EF4-FFF2-40B4-BE49-F238E27FC236}">
                <a16:creationId xmlns:a16="http://schemas.microsoft.com/office/drawing/2014/main" id="{9EBD0573-EB4D-7ECA-3BD8-C5FDCBBDFB3E}"/>
              </a:ext>
            </a:extLst>
          </p:cNvPr>
          <p:cNvSpPr/>
          <p:nvPr/>
        </p:nvSpPr>
        <p:spPr>
          <a:xfrm>
            <a:off x="712271" y="1184938"/>
            <a:ext cx="11369965" cy="4313382"/>
          </a:xfrm>
          <a:prstGeom prst="roundRect">
            <a:avLst/>
          </a:prstGeom>
          <a:gradFill>
            <a:gsLst>
              <a:gs pos="0">
                <a:srgbClr val="0796D8">
                  <a:alpha val="77000"/>
                </a:srgb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8" name="Gráfico 7" descr="Cerrar con relleno sólido">
            <a:extLst>
              <a:ext uri="{FF2B5EF4-FFF2-40B4-BE49-F238E27FC236}">
                <a16:creationId xmlns:a16="http://schemas.microsoft.com/office/drawing/2014/main" id="{F022CAC6-322E-79CB-5EA9-02899B168F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92692" y="1446148"/>
            <a:ext cx="187037" cy="187037"/>
          </a:xfrm>
          <a:prstGeom prst="rect">
            <a:avLst/>
          </a:prstGeom>
        </p:spPr>
      </p:pic>
      <p:sp>
        <p:nvSpPr>
          <p:cNvPr id="9" name="Rectángulo 8">
            <a:extLst>
              <a:ext uri="{FF2B5EF4-FFF2-40B4-BE49-F238E27FC236}">
                <a16:creationId xmlns:a16="http://schemas.microsoft.com/office/drawing/2014/main" id="{E00B6962-1A99-E33C-4241-3AC0E9C24063}"/>
              </a:ext>
            </a:extLst>
          </p:cNvPr>
          <p:cNvSpPr/>
          <p:nvPr/>
        </p:nvSpPr>
        <p:spPr>
          <a:xfrm>
            <a:off x="11192328" y="1361371"/>
            <a:ext cx="371599" cy="3565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CuadroTexto 1">
            <a:extLst>
              <a:ext uri="{FF2B5EF4-FFF2-40B4-BE49-F238E27FC236}">
                <a16:creationId xmlns:a16="http://schemas.microsoft.com/office/drawing/2014/main" id="{508343CB-9739-2B02-EAAE-27C4DC854B39}"/>
              </a:ext>
            </a:extLst>
          </p:cNvPr>
          <p:cNvSpPr txBox="1"/>
          <p:nvPr/>
        </p:nvSpPr>
        <p:spPr>
          <a:xfrm>
            <a:off x="2423604" y="1889023"/>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tiempos: ahorro de horas de teleoperación.</a:t>
            </a:r>
          </a:p>
        </p:txBody>
      </p:sp>
      <p:sp>
        <p:nvSpPr>
          <p:cNvPr id="4" name="CuadroTexto 3">
            <a:extLst>
              <a:ext uri="{FF2B5EF4-FFF2-40B4-BE49-F238E27FC236}">
                <a16:creationId xmlns:a16="http://schemas.microsoft.com/office/drawing/2014/main" id="{3EA7FAFE-8B29-6230-D43C-F11AE1AD6BF8}"/>
              </a:ext>
            </a:extLst>
          </p:cNvPr>
          <p:cNvSpPr txBox="1"/>
          <p:nvPr/>
        </p:nvSpPr>
        <p:spPr>
          <a:xfrm>
            <a:off x="2423604" y="247006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costos.</a:t>
            </a:r>
          </a:p>
        </p:txBody>
      </p:sp>
      <p:sp>
        <p:nvSpPr>
          <p:cNvPr id="7" name="CuadroTexto 6">
            <a:extLst>
              <a:ext uri="{FF2B5EF4-FFF2-40B4-BE49-F238E27FC236}">
                <a16:creationId xmlns:a16="http://schemas.microsoft.com/office/drawing/2014/main" id="{6F61B084-B219-BCBC-DD2B-DD098994B6F9}"/>
              </a:ext>
            </a:extLst>
          </p:cNvPr>
          <p:cNvSpPr txBox="1"/>
          <p:nvPr/>
        </p:nvSpPr>
        <p:spPr>
          <a:xfrm>
            <a:off x="2423604" y="3051107"/>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emisiones Co2.</a:t>
            </a:r>
          </a:p>
        </p:txBody>
      </p:sp>
      <p:sp>
        <p:nvSpPr>
          <p:cNvPr id="11" name="CuadroTexto 10">
            <a:extLst>
              <a:ext uri="{FF2B5EF4-FFF2-40B4-BE49-F238E27FC236}">
                <a16:creationId xmlns:a16="http://schemas.microsoft.com/office/drawing/2014/main" id="{AAAAC59E-DB38-526D-D158-2AAD8651A429}"/>
              </a:ext>
            </a:extLst>
          </p:cNvPr>
          <p:cNvSpPr txBox="1"/>
          <p:nvPr/>
        </p:nvSpPr>
        <p:spPr>
          <a:xfrm>
            <a:off x="2423604" y="3632149"/>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Alta escalabilidad al resto de las operaciones &amp; canales.</a:t>
            </a:r>
          </a:p>
        </p:txBody>
      </p:sp>
      <p:sp>
        <p:nvSpPr>
          <p:cNvPr id="12" name="CuadroTexto 11">
            <a:extLst>
              <a:ext uri="{FF2B5EF4-FFF2-40B4-BE49-F238E27FC236}">
                <a16:creationId xmlns:a16="http://schemas.microsoft.com/office/drawing/2014/main" id="{5B969E8D-EE4F-A0E8-0319-70CE7942C0D4}"/>
              </a:ext>
            </a:extLst>
          </p:cNvPr>
          <p:cNvSpPr txBox="1"/>
          <p:nvPr/>
        </p:nvSpPr>
        <p:spPr>
          <a:xfrm>
            <a:off x="2423604" y="4213191"/>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 la tasa de abandono.</a:t>
            </a:r>
          </a:p>
        </p:txBody>
      </p:sp>
      <p:sp>
        <p:nvSpPr>
          <p:cNvPr id="13" name="CuadroTexto 12">
            <a:extLst>
              <a:ext uri="{FF2B5EF4-FFF2-40B4-BE49-F238E27FC236}">
                <a16:creationId xmlns:a16="http://schemas.microsoft.com/office/drawing/2014/main" id="{6A5500FC-CD75-1749-8B35-6C31AA5CD89D}"/>
              </a:ext>
            </a:extLst>
          </p:cNvPr>
          <p:cNvSpPr txBox="1"/>
          <p:nvPr/>
        </p:nvSpPr>
        <p:spPr>
          <a:xfrm>
            <a:off x="2423604" y="479423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del nivel de servicio.</a:t>
            </a:r>
          </a:p>
        </p:txBody>
      </p:sp>
      <p:pic>
        <p:nvPicPr>
          <p:cNvPr id="15" name="Gráfico 14" descr="Reloj con relleno sólido">
            <a:extLst>
              <a:ext uri="{FF2B5EF4-FFF2-40B4-BE49-F238E27FC236}">
                <a16:creationId xmlns:a16="http://schemas.microsoft.com/office/drawing/2014/main" id="{DDA5F222-E4A0-9E4C-52AD-C41DA3FE6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3131" y="1824656"/>
            <a:ext cx="533667" cy="533667"/>
          </a:xfrm>
          <a:prstGeom prst="rect">
            <a:avLst/>
          </a:prstGeom>
        </p:spPr>
      </p:pic>
      <p:pic>
        <p:nvPicPr>
          <p:cNvPr id="17" name="Gráfico 16" descr="Dinero contorno">
            <a:extLst>
              <a:ext uri="{FF2B5EF4-FFF2-40B4-BE49-F238E27FC236}">
                <a16:creationId xmlns:a16="http://schemas.microsoft.com/office/drawing/2014/main" id="{A6BECF73-A4CC-E120-1A71-29CEC31FFE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3131" y="2387763"/>
            <a:ext cx="484027" cy="484027"/>
          </a:xfrm>
          <a:prstGeom prst="rect">
            <a:avLst/>
          </a:prstGeom>
        </p:spPr>
      </p:pic>
      <p:pic>
        <p:nvPicPr>
          <p:cNvPr id="35" name="Gráfico 34" descr="Hoja contorno">
            <a:extLst>
              <a:ext uri="{FF2B5EF4-FFF2-40B4-BE49-F238E27FC236}">
                <a16:creationId xmlns:a16="http://schemas.microsoft.com/office/drawing/2014/main" id="{142B18E5-4BC9-4613-68C0-6DCFAF518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03131" y="2960699"/>
            <a:ext cx="484027" cy="484027"/>
          </a:xfrm>
          <a:prstGeom prst="rect">
            <a:avLst/>
          </a:prstGeom>
        </p:spPr>
      </p:pic>
      <p:pic>
        <p:nvPicPr>
          <p:cNvPr id="37" name="Gráfico 36" descr="Gráfico de barras con tendencia alcista con relleno sólido">
            <a:extLst>
              <a:ext uri="{FF2B5EF4-FFF2-40B4-BE49-F238E27FC236}">
                <a16:creationId xmlns:a16="http://schemas.microsoft.com/office/drawing/2014/main" id="{3689FC06-2E11-259A-DE3C-5B7E474CD4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131" y="3483744"/>
            <a:ext cx="558800" cy="558800"/>
          </a:xfrm>
          <a:prstGeom prst="rect">
            <a:avLst/>
          </a:prstGeom>
        </p:spPr>
      </p:pic>
      <p:pic>
        <p:nvPicPr>
          <p:cNvPr id="39" name="Gráfico 38" descr="Centro de llamadas contorno">
            <a:extLst>
              <a:ext uri="{FF2B5EF4-FFF2-40B4-BE49-F238E27FC236}">
                <a16:creationId xmlns:a16="http://schemas.microsoft.com/office/drawing/2014/main" id="{F210BA1E-1D4A-7D70-70B5-C4606A9005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084645"/>
            <a:ext cx="484027" cy="484027"/>
          </a:xfrm>
          <a:prstGeom prst="rect">
            <a:avLst/>
          </a:prstGeom>
        </p:spPr>
      </p:pic>
      <p:pic>
        <p:nvPicPr>
          <p:cNvPr id="41" name="Gráfico 40" descr="Centro de llamadas contorno">
            <a:extLst>
              <a:ext uri="{FF2B5EF4-FFF2-40B4-BE49-F238E27FC236}">
                <a16:creationId xmlns:a16="http://schemas.microsoft.com/office/drawing/2014/main" id="{91A0C4F0-EC6F-FD25-313F-4F2331414D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654498"/>
            <a:ext cx="484027" cy="484027"/>
          </a:xfrm>
          <a:prstGeom prst="rect">
            <a:avLst/>
          </a:prstGeom>
        </p:spPr>
      </p:pic>
    </p:spTree>
    <p:extLst>
      <p:ext uri="{BB962C8B-B14F-4D97-AF65-F5344CB8AC3E}">
        <p14:creationId xmlns:p14="http://schemas.microsoft.com/office/powerpoint/2010/main" val="491590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08000" y="93844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4" name="Rectángulo: esquinas superiores redondeadas 3">
            <a:extLst>
              <a:ext uri="{FF2B5EF4-FFF2-40B4-BE49-F238E27FC236}">
                <a16:creationId xmlns:a16="http://schemas.microsoft.com/office/drawing/2014/main" id="{EDBB0E40-6575-97DD-6C29-16658F2884B0}"/>
              </a:ext>
            </a:extLst>
          </p:cNvPr>
          <p:cNvSpPr/>
          <p:nvPr/>
        </p:nvSpPr>
        <p:spPr>
          <a:xfrm>
            <a:off x="503375"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Descriptivo</a:t>
            </a:r>
          </a:p>
        </p:txBody>
      </p:sp>
      <p:sp>
        <p:nvSpPr>
          <p:cNvPr id="5" name="Rectángulo: esquinas superiores redondeadas 4">
            <a:extLst>
              <a:ext uri="{FF2B5EF4-FFF2-40B4-BE49-F238E27FC236}">
                <a16:creationId xmlns:a16="http://schemas.microsoft.com/office/drawing/2014/main" id="{5D37E3F7-B449-B1DE-D04F-76A888B96CB8}"/>
              </a:ext>
            </a:extLst>
          </p:cNvPr>
          <p:cNvSpPr/>
          <p:nvPr/>
        </p:nvSpPr>
        <p:spPr>
          <a:xfrm>
            <a:off x="3103412"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univariante &amp; bivariante</a:t>
            </a:r>
          </a:p>
        </p:txBody>
      </p:sp>
      <p:sp>
        <p:nvSpPr>
          <p:cNvPr id="6" name="Rectángulo: esquinas superiores redondeadas 5">
            <a:extLst>
              <a:ext uri="{FF2B5EF4-FFF2-40B4-BE49-F238E27FC236}">
                <a16:creationId xmlns:a16="http://schemas.microsoft.com/office/drawing/2014/main" id="{3A46964D-26B0-15C5-9DD7-33FD214C9519}"/>
              </a:ext>
            </a:extLst>
          </p:cNvPr>
          <p:cNvSpPr/>
          <p:nvPr/>
        </p:nvSpPr>
        <p:spPr>
          <a:xfrm rot="10800000">
            <a:off x="503375"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7" name="CuadroTexto 6">
            <a:extLst>
              <a:ext uri="{FF2B5EF4-FFF2-40B4-BE49-F238E27FC236}">
                <a16:creationId xmlns:a16="http://schemas.microsoft.com/office/drawing/2014/main" id="{05F6A5F7-8844-A8B8-D81B-405F61C3A539}"/>
              </a:ext>
            </a:extLst>
          </p:cNvPr>
          <p:cNvSpPr txBox="1"/>
          <p:nvPr/>
        </p:nvSpPr>
        <p:spPr>
          <a:xfrm>
            <a:off x="607196" y="3509642"/>
            <a:ext cx="1902691" cy="2031325"/>
          </a:xfrm>
          <a:prstGeom prst="rect">
            <a:avLst/>
          </a:prstGeom>
          <a:noFill/>
        </p:spPr>
        <p:txBody>
          <a:bodyPr wrap="square" rtlCol="0">
            <a:spAutoFit/>
          </a:bodyPr>
          <a:lstStyle/>
          <a:p>
            <a:r>
              <a:rPr lang="es-AR" dirty="0"/>
              <a:t>Media moda y mediana </a:t>
            </a:r>
          </a:p>
          <a:p>
            <a:r>
              <a:rPr lang="es-AR" dirty="0"/>
              <a:t>Entendimiento de columnas y tipo de variables</a:t>
            </a:r>
          </a:p>
          <a:p>
            <a:r>
              <a:rPr lang="es-AR" dirty="0"/>
              <a:t>Correlación de los datos</a:t>
            </a:r>
          </a:p>
        </p:txBody>
      </p:sp>
      <p:sp>
        <p:nvSpPr>
          <p:cNvPr id="8" name="Rectángulo: esquinas superiores redondeadas 7">
            <a:extLst>
              <a:ext uri="{FF2B5EF4-FFF2-40B4-BE49-F238E27FC236}">
                <a16:creationId xmlns:a16="http://schemas.microsoft.com/office/drawing/2014/main" id="{11D9AFCE-2E91-8837-EFCE-BF87999835F7}"/>
              </a:ext>
            </a:extLst>
          </p:cNvPr>
          <p:cNvSpPr/>
          <p:nvPr/>
        </p:nvSpPr>
        <p:spPr>
          <a:xfrm rot="10800000">
            <a:off x="3126490"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9" name="CuadroTexto 8">
            <a:extLst>
              <a:ext uri="{FF2B5EF4-FFF2-40B4-BE49-F238E27FC236}">
                <a16:creationId xmlns:a16="http://schemas.microsoft.com/office/drawing/2014/main" id="{575C2194-59A9-F2DC-F844-50210A70A825}"/>
              </a:ext>
            </a:extLst>
          </p:cNvPr>
          <p:cNvSpPr txBox="1"/>
          <p:nvPr/>
        </p:nvSpPr>
        <p:spPr>
          <a:xfrm>
            <a:off x="3254058" y="3509642"/>
            <a:ext cx="1902691" cy="2031325"/>
          </a:xfrm>
          <a:prstGeom prst="rect">
            <a:avLst/>
          </a:prstGeom>
          <a:noFill/>
        </p:spPr>
        <p:txBody>
          <a:bodyPr wrap="square" rtlCol="0">
            <a:spAutoFit/>
          </a:bodyPr>
          <a:lstStyle/>
          <a:p>
            <a:r>
              <a:rPr lang="es-AR" dirty="0" err="1"/>
              <a:t>Distribucion</a:t>
            </a:r>
            <a:r>
              <a:rPr lang="es-AR" dirty="0"/>
              <a:t> de llamadas</a:t>
            </a:r>
          </a:p>
          <a:p>
            <a:endParaRPr lang="es-AR" dirty="0"/>
          </a:p>
          <a:p>
            <a:r>
              <a:rPr lang="es-AR" dirty="0"/>
              <a:t>Niveles de satisfacción consulta resuelta</a:t>
            </a:r>
          </a:p>
          <a:p>
            <a:endParaRPr lang="es-AR" dirty="0"/>
          </a:p>
        </p:txBody>
      </p:sp>
      <p:sp>
        <p:nvSpPr>
          <p:cNvPr id="13" name="Rectángulo: esquinas superiores redondeadas 12">
            <a:extLst>
              <a:ext uri="{FF2B5EF4-FFF2-40B4-BE49-F238E27FC236}">
                <a16:creationId xmlns:a16="http://schemas.microsoft.com/office/drawing/2014/main" id="{FAD69C53-9A54-FA6C-D454-0B7AD79B7858}"/>
              </a:ext>
            </a:extLst>
          </p:cNvPr>
          <p:cNvSpPr/>
          <p:nvPr/>
        </p:nvSpPr>
        <p:spPr>
          <a:xfrm>
            <a:off x="5980489" y="2569920"/>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t>Hipotesis</a:t>
            </a:r>
            <a:endParaRPr lang="es-AR" dirty="0"/>
          </a:p>
        </p:txBody>
      </p:sp>
      <p:sp>
        <p:nvSpPr>
          <p:cNvPr id="14" name="Rectángulo: esquinas superiores redondeadas 13">
            <a:extLst>
              <a:ext uri="{FF2B5EF4-FFF2-40B4-BE49-F238E27FC236}">
                <a16:creationId xmlns:a16="http://schemas.microsoft.com/office/drawing/2014/main" id="{D51197E8-EE05-62AE-1836-F349F94204CF}"/>
              </a:ext>
            </a:extLst>
          </p:cNvPr>
          <p:cNvSpPr/>
          <p:nvPr/>
        </p:nvSpPr>
        <p:spPr>
          <a:xfrm rot="10800000">
            <a:off x="5980489" y="3285607"/>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17" name="CuadroTexto 16">
            <a:extLst>
              <a:ext uri="{FF2B5EF4-FFF2-40B4-BE49-F238E27FC236}">
                <a16:creationId xmlns:a16="http://schemas.microsoft.com/office/drawing/2014/main" id="{165AC73B-D114-E15E-7F1F-4EC5A44FFEBB}"/>
              </a:ext>
            </a:extLst>
          </p:cNvPr>
          <p:cNvSpPr txBox="1"/>
          <p:nvPr/>
        </p:nvSpPr>
        <p:spPr>
          <a:xfrm>
            <a:off x="6351566" y="3611941"/>
            <a:ext cx="1902691" cy="12834283"/>
          </a:xfrm>
          <a:prstGeom prst="rect">
            <a:avLst/>
          </a:prstGeom>
          <a:noFill/>
        </p:spPr>
        <p:txBody>
          <a:bodyPr wrap="square" rtlCol="0">
            <a:spAutoFit/>
          </a:bodyPr>
          <a:lstStyle/>
          <a:p>
            <a:r>
              <a:rPr lang="es-AR" dirty="0"/>
              <a:t>Planteo de 5 hipótesis</a:t>
            </a:r>
          </a:p>
          <a:p>
            <a:r>
              <a:rPr lang="es-AR" dirty="0"/>
              <a:t>El principal motivo de contactos, representa al menos un 25% del volumen total y además este representa mas del 35% del tiempo </a:t>
            </a:r>
            <a:r>
              <a:rPr lang="es-AR" dirty="0" err="1"/>
              <a:t>opertativo</a:t>
            </a:r>
            <a:r>
              <a:rPr lang="es-AR" dirty="0"/>
              <a:t> insumido</a:t>
            </a:r>
          </a:p>
          <a:p>
            <a:r>
              <a:rPr lang="es-AR" dirty="0"/>
              <a:t>La distribución de llamados siguen una distribución normal</a:t>
            </a:r>
          </a:p>
          <a:p>
            <a:r>
              <a:rPr lang="es-AR" dirty="0"/>
              <a:t>3) Los niveles de </a:t>
            </a:r>
            <a:r>
              <a:rPr lang="es-AR" dirty="0" err="1"/>
              <a:t>satisfación</a:t>
            </a:r>
            <a:r>
              <a:rPr lang="es-AR" dirty="0"/>
              <a:t> mas bajos corresponden son directamente atribuibles al no </a:t>
            </a:r>
            <a:r>
              <a:rPr lang="es-AR" dirty="0" err="1"/>
              <a:t>resolucion</a:t>
            </a:r>
            <a:r>
              <a:rPr lang="es-AR" dirty="0"/>
              <a:t> del caso y a una espera superior al 15% del promedio de espera**</a:t>
            </a:r>
          </a:p>
          <a:p>
            <a:r>
              <a:rPr lang="es-AR" dirty="0"/>
              <a:t>4) El 70% de los casos relacionados a los pagos se dan del 25 al 05 de cada mes  y son resueltos**</a:t>
            </a:r>
          </a:p>
          <a:p>
            <a:r>
              <a:rPr lang="es-AR" dirty="0"/>
              <a:t>5) De </a:t>
            </a:r>
            <a:r>
              <a:rPr lang="es-AR" dirty="0" err="1"/>
              <a:t>reducirce</a:t>
            </a:r>
            <a:r>
              <a:rPr lang="es-AR" dirty="0"/>
              <a:t> un 10% de los contactos del principal motivo se </a:t>
            </a:r>
            <a:r>
              <a:rPr lang="es-AR" dirty="0" err="1"/>
              <a:t>generaria</a:t>
            </a:r>
            <a:r>
              <a:rPr lang="es-AR" dirty="0"/>
              <a:t> un eficiencia en tiempos operativos de mas de un 20%**</a:t>
            </a:r>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389914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0" name="Rectángulo: esquinas redondeadas 19">
            <a:extLst>
              <a:ext uri="{FF2B5EF4-FFF2-40B4-BE49-F238E27FC236}">
                <a16:creationId xmlns:a16="http://schemas.microsoft.com/office/drawing/2014/main" id="{D001D02C-3A4E-B3D4-E080-2B0957C9AB99}"/>
              </a:ext>
            </a:extLst>
          </p:cNvPr>
          <p:cNvSpPr/>
          <p:nvPr/>
        </p:nvSpPr>
        <p:spPr>
          <a:xfrm>
            <a:off x="7140779" y="274551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354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5E66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pic>
        <p:nvPicPr>
          <p:cNvPr id="14" name="Imagen 13" descr="Interfaz de usuario gráfica&#10;&#10;Descripción generada automáticamente con confianza media">
            <a:extLst>
              <a:ext uri="{FF2B5EF4-FFF2-40B4-BE49-F238E27FC236}">
                <a16:creationId xmlns:a16="http://schemas.microsoft.com/office/drawing/2014/main" id="{6A1B8637-BD4A-6294-5239-D4496FDDBD91}"/>
              </a:ext>
            </a:extLst>
          </p:cNvPr>
          <p:cNvPicPr>
            <a:picLocks noChangeAspect="1"/>
          </p:cNvPicPr>
          <p:nvPr/>
        </p:nvPicPr>
        <p:blipFill>
          <a:blip r:embed="rId4"/>
          <a:stretch>
            <a:fillRect/>
          </a:stretch>
        </p:blipFill>
        <p:spPr>
          <a:xfrm>
            <a:off x="926640" y="2464834"/>
            <a:ext cx="5667122" cy="3262889"/>
          </a:xfrm>
          <a:prstGeom prst="rect">
            <a:avLst/>
          </a:prstGeom>
        </p:spPr>
      </p:pic>
      <p:sp>
        <p:nvSpPr>
          <p:cNvPr id="17" name="CuadroTexto 16">
            <a:extLst>
              <a:ext uri="{FF2B5EF4-FFF2-40B4-BE49-F238E27FC236}">
                <a16:creationId xmlns:a16="http://schemas.microsoft.com/office/drawing/2014/main" id="{DBCC348E-3F4D-7827-A1D4-A23C15A875FE}"/>
              </a:ext>
            </a:extLst>
          </p:cNvPr>
          <p:cNvSpPr txBox="1"/>
          <p:nvPr/>
        </p:nvSpPr>
        <p:spPr>
          <a:xfrm>
            <a:off x="941295" y="1634836"/>
            <a:ext cx="5373899" cy="877163"/>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U</a:t>
            </a:r>
            <a:r>
              <a:rPr lang="es-AR" sz="1100" b="1" dirty="0">
                <a:solidFill>
                  <a:schemeClr val="bg1"/>
                </a:solidFill>
                <a:effectLst/>
                <a:latin typeface="Arial" panose="020B0604020202020204" pitchFamily="34" charset="0"/>
                <a:cs typeface="Arial" panose="020B0604020202020204" pitchFamily="34" charset="0"/>
              </a:rPr>
              <a:t>tilizamos un gráfico de correlación tipo heatmap, para analizar si las variables numéricas se correlacionan entre sí, según la información no una relación clara entre las variables en este primer análisis</a:t>
            </a:r>
            <a:endParaRPr lang="es-AR" sz="1100" b="0" dirty="0">
              <a:solidFill>
                <a:schemeClr val="bg1"/>
              </a:solidFill>
              <a:effectLst/>
              <a:latin typeface="Arial" panose="020B0604020202020204" pitchFamily="34" charset="0"/>
              <a:cs typeface="Arial" panose="020B0604020202020204" pitchFamily="34" charset="0"/>
            </a:endParaRPr>
          </a:p>
          <a:p>
            <a:endParaRPr lang="es-AR" dirty="0"/>
          </a:p>
        </p:txBody>
      </p:sp>
    </p:spTree>
    <p:extLst>
      <p:ext uri="{BB962C8B-B14F-4D97-AF65-F5344CB8AC3E}">
        <p14:creationId xmlns:p14="http://schemas.microsoft.com/office/powerpoint/2010/main" val="2763501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676F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graphicFrame>
        <p:nvGraphicFramePr>
          <p:cNvPr id="20" name="Tabla 19">
            <a:extLst>
              <a:ext uri="{FF2B5EF4-FFF2-40B4-BE49-F238E27FC236}">
                <a16:creationId xmlns:a16="http://schemas.microsoft.com/office/drawing/2014/main" id="{4867C11E-7744-9564-1210-F972959F6B79}"/>
              </a:ext>
            </a:extLst>
          </p:cNvPr>
          <p:cNvGraphicFramePr>
            <a:graphicFrameLocks noGrp="1"/>
          </p:cNvGraphicFramePr>
          <p:nvPr>
            <p:extLst>
              <p:ext uri="{D42A27DB-BD31-4B8C-83A1-F6EECF244321}">
                <p14:modId xmlns:p14="http://schemas.microsoft.com/office/powerpoint/2010/main" val="973469396"/>
              </p:ext>
            </p:extLst>
          </p:nvPr>
        </p:nvGraphicFramePr>
        <p:xfrm>
          <a:off x="1341713" y="2845407"/>
          <a:ext cx="4747431" cy="2996854"/>
        </p:xfrm>
        <a:graphic>
          <a:graphicData uri="http://schemas.openxmlformats.org/drawingml/2006/table">
            <a:tbl>
              <a:tblPr firstRow="1" bandRow="1">
                <a:tableStyleId>{21E4AEA4-8DFA-4A89-87EB-49C32662AFE0}</a:tableStyleId>
              </a:tblPr>
              <a:tblGrid>
                <a:gridCol w="1672744">
                  <a:extLst>
                    <a:ext uri="{9D8B030D-6E8A-4147-A177-3AD203B41FA5}">
                      <a16:colId xmlns:a16="http://schemas.microsoft.com/office/drawing/2014/main" val="1460475144"/>
                    </a:ext>
                  </a:extLst>
                </a:gridCol>
                <a:gridCol w="1563830">
                  <a:extLst>
                    <a:ext uri="{9D8B030D-6E8A-4147-A177-3AD203B41FA5}">
                      <a16:colId xmlns:a16="http://schemas.microsoft.com/office/drawing/2014/main" val="2666474016"/>
                    </a:ext>
                  </a:extLst>
                </a:gridCol>
                <a:gridCol w="1510857">
                  <a:extLst>
                    <a:ext uri="{9D8B030D-6E8A-4147-A177-3AD203B41FA5}">
                      <a16:colId xmlns:a16="http://schemas.microsoft.com/office/drawing/2014/main" val="2931054689"/>
                    </a:ext>
                  </a:extLst>
                </a:gridCol>
              </a:tblGrid>
              <a:tr h="244857">
                <a:tc>
                  <a:txBody>
                    <a:bodyPr/>
                    <a:lstStyle/>
                    <a:p>
                      <a:pPr algn="ctr"/>
                      <a:r>
                        <a:rPr lang="es-AR" sz="1050" dirty="0"/>
                        <a:t>Columnas</a:t>
                      </a:r>
                    </a:p>
                  </a:txBody>
                  <a:tcPr/>
                </a:tc>
                <a:tc>
                  <a:txBody>
                    <a:bodyPr/>
                    <a:lstStyle/>
                    <a:p>
                      <a:pPr algn="ctr"/>
                      <a:r>
                        <a:rPr lang="es-AR" sz="1050" dirty="0"/>
                        <a:t>Tipo de Variable</a:t>
                      </a:r>
                    </a:p>
                  </a:txBody>
                  <a:tcPr/>
                </a:tc>
                <a:tc>
                  <a:txBody>
                    <a:bodyPr/>
                    <a:lstStyle/>
                    <a:p>
                      <a:pPr algn="ctr"/>
                      <a:r>
                        <a:rPr lang="es-AR" sz="1050" dirty="0"/>
                        <a:t>Cardinalidad</a:t>
                      </a:r>
                    </a:p>
                  </a:txBody>
                  <a:tcPr/>
                </a:tc>
                <a:extLst>
                  <a:ext uri="{0D108BD9-81ED-4DB2-BD59-A6C34878D82A}">
                    <a16:rowId xmlns:a16="http://schemas.microsoft.com/office/drawing/2014/main" val="3869071928"/>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Call</a:t>
                      </a:r>
                      <a:r>
                        <a:rPr lang="es-AR" sz="1000" dirty="0">
                          <a:solidFill>
                            <a:srgbClr val="002060"/>
                          </a:solidFill>
                          <a:latin typeface="Arial" panose="020B0604020202020204" pitchFamily="34" charset="0"/>
                          <a:cs typeface="Arial" panose="020B0604020202020204" pitchFamily="34" charset="0"/>
                        </a:rPr>
                        <a:t> 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377453304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Agent</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1161428715"/>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Date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discreta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265540817"/>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Day_of_the_week</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975341193"/>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Time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4061540799"/>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Topic</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924981000"/>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Answered</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054847936"/>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Resolved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483585323"/>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AVGtalkduration</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54487516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Satisfaction</a:t>
                      </a:r>
                      <a:r>
                        <a:rPr lang="es-AR" sz="1000" dirty="0">
                          <a:solidFill>
                            <a:srgbClr val="002060"/>
                          </a:solidFill>
                          <a:highlight>
                            <a:srgbClr val="FFFF00"/>
                          </a:highlight>
                          <a:latin typeface="Arial" panose="020B0604020202020204" pitchFamily="34" charset="0"/>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3084225441"/>
                  </a:ext>
                </a:extLst>
              </a:tr>
              <a:tr h="306994">
                <a:tc>
                  <a:txBody>
                    <a:bodyPr/>
                    <a:lstStyle/>
                    <a:p>
                      <a:pPr algn="ctr"/>
                      <a:r>
                        <a:rPr lang="es-AR" sz="1000" dirty="0" err="1">
                          <a:solidFill>
                            <a:srgbClr val="002060"/>
                          </a:solidFill>
                          <a:latin typeface="Arial" panose="020B0604020202020204" pitchFamily="34" charset="0"/>
                          <a:cs typeface="Arial" panose="020B0604020202020204" pitchFamily="34" charset="0"/>
                        </a:rPr>
                        <a:t>Speed</a:t>
                      </a:r>
                      <a:r>
                        <a:rPr lang="es-AR" sz="1000" dirty="0">
                          <a:solidFill>
                            <a:srgbClr val="002060"/>
                          </a:solidFill>
                          <a:latin typeface="Arial" panose="020B0604020202020204" pitchFamily="34" charset="0"/>
                          <a:cs typeface="Arial" panose="020B0604020202020204" pitchFamily="34" charset="0"/>
                        </a:rPr>
                        <a:t> </a:t>
                      </a:r>
                      <a:r>
                        <a:rPr lang="es-AR" sz="1000" dirty="0" err="1">
                          <a:solidFill>
                            <a:srgbClr val="002060"/>
                          </a:solidFill>
                          <a:latin typeface="Arial" panose="020B0604020202020204" pitchFamily="34" charset="0"/>
                          <a:cs typeface="Arial" panose="020B0604020202020204" pitchFamily="34" charset="0"/>
                        </a:rPr>
                        <a:t>Answer</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439244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rgbClr val="6F79E2"/>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sp>
        <p:nvSpPr>
          <p:cNvPr id="6" name="CuadroTexto 5">
            <a:extLst>
              <a:ext uri="{FF2B5EF4-FFF2-40B4-BE49-F238E27FC236}">
                <a16:creationId xmlns:a16="http://schemas.microsoft.com/office/drawing/2014/main" id="{4CFFD3C9-47F2-293E-93EF-285C47B9C70F}"/>
              </a:ext>
            </a:extLst>
          </p:cNvPr>
          <p:cNvSpPr txBox="1"/>
          <p:nvPr/>
        </p:nvSpPr>
        <p:spPr>
          <a:xfrm>
            <a:off x="941295" y="1634836"/>
            <a:ext cx="5373899" cy="600164"/>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Realizamos la medida de tendencia central (moda, media y mediana) en los valores numéricos, esto nos proporciona un mayor entendimiento de algunos análisis univariantes.</a:t>
            </a:r>
          </a:p>
        </p:txBody>
      </p:sp>
      <p:graphicFrame>
        <p:nvGraphicFramePr>
          <p:cNvPr id="13" name="Tabla 12">
            <a:extLst>
              <a:ext uri="{FF2B5EF4-FFF2-40B4-BE49-F238E27FC236}">
                <a16:creationId xmlns:a16="http://schemas.microsoft.com/office/drawing/2014/main" id="{B1864DD6-A3AD-9B6D-33B9-8863E0A7641A}"/>
              </a:ext>
            </a:extLst>
          </p:cNvPr>
          <p:cNvGraphicFramePr>
            <a:graphicFrameLocks noGrp="1"/>
          </p:cNvGraphicFramePr>
          <p:nvPr>
            <p:extLst>
              <p:ext uri="{D42A27DB-BD31-4B8C-83A1-F6EECF244321}">
                <p14:modId xmlns:p14="http://schemas.microsoft.com/office/powerpoint/2010/main" val="1073028901"/>
              </p:ext>
            </p:extLst>
          </p:nvPr>
        </p:nvGraphicFramePr>
        <p:xfrm>
          <a:off x="1091252" y="2493955"/>
          <a:ext cx="4976489" cy="1371600"/>
        </p:xfrm>
        <a:graphic>
          <a:graphicData uri="http://schemas.openxmlformats.org/drawingml/2006/table">
            <a:tbl>
              <a:tblPr firstRow="1" bandRow="1">
                <a:tableStyleId>{21E4AEA4-8DFA-4A89-87EB-49C32662AFE0}</a:tableStyleId>
              </a:tblPr>
              <a:tblGrid>
                <a:gridCol w="2145241">
                  <a:extLst>
                    <a:ext uri="{9D8B030D-6E8A-4147-A177-3AD203B41FA5}">
                      <a16:colId xmlns:a16="http://schemas.microsoft.com/office/drawing/2014/main" val="1460475144"/>
                    </a:ext>
                  </a:extLst>
                </a:gridCol>
                <a:gridCol w="894080">
                  <a:extLst>
                    <a:ext uri="{9D8B030D-6E8A-4147-A177-3AD203B41FA5}">
                      <a16:colId xmlns:a16="http://schemas.microsoft.com/office/drawing/2014/main" val="2666474016"/>
                    </a:ext>
                  </a:extLst>
                </a:gridCol>
                <a:gridCol w="827977">
                  <a:extLst>
                    <a:ext uri="{9D8B030D-6E8A-4147-A177-3AD203B41FA5}">
                      <a16:colId xmlns:a16="http://schemas.microsoft.com/office/drawing/2014/main" val="2931054689"/>
                    </a:ext>
                  </a:extLst>
                </a:gridCol>
                <a:gridCol w="1109191">
                  <a:extLst>
                    <a:ext uri="{9D8B030D-6E8A-4147-A177-3AD203B41FA5}">
                      <a16:colId xmlns:a16="http://schemas.microsoft.com/office/drawing/2014/main" val="2521054140"/>
                    </a:ext>
                  </a:extLst>
                </a:gridCol>
              </a:tblGrid>
              <a:tr h="286443">
                <a:tc>
                  <a:txBody>
                    <a:bodyPr/>
                    <a:lstStyle/>
                    <a:p>
                      <a:pPr algn="ctr"/>
                      <a:r>
                        <a:rPr lang="es-AR" sz="1800" b="1" dirty="0">
                          <a:latin typeface="Arial" panose="020B0604020202020204" pitchFamily="34" charset="0"/>
                          <a:cs typeface="Arial" panose="020B0604020202020204" pitchFamily="34" charset="0"/>
                        </a:rPr>
                        <a:t>Columnas</a:t>
                      </a:r>
                    </a:p>
                  </a:txBody>
                  <a:tcPr/>
                </a:tc>
                <a:tc>
                  <a:txBody>
                    <a:bodyPr/>
                    <a:lstStyle/>
                    <a:p>
                      <a:pPr algn="ctr"/>
                      <a:r>
                        <a:rPr lang="es-AR" sz="1800" b="1" dirty="0">
                          <a:latin typeface="Arial" panose="020B0604020202020204" pitchFamily="34" charset="0"/>
                          <a:cs typeface="Arial" panose="020B0604020202020204" pitchFamily="34" charset="0"/>
                        </a:rPr>
                        <a:t>Media</a:t>
                      </a:r>
                    </a:p>
                  </a:txBody>
                  <a:tcPr/>
                </a:tc>
                <a:tc>
                  <a:txBody>
                    <a:bodyPr/>
                    <a:lstStyle/>
                    <a:p>
                      <a:pPr algn="ctr"/>
                      <a:r>
                        <a:rPr lang="es-AR" sz="1800" b="1" dirty="0">
                          <a:latin typeface="Arial" panose="020B0604020202020204" pitchFamily="34" charset="0"/>
                          <a:cs typeface="Arial" panose="020B0604020202020204" pitchFamily="34" charset="0"/>
                        </a:rPr>
                        <a:t>Moda</a:t>
                      </a:r>
                    </a:p>
                  </a:txBody>
                  <a:tcPr/>
                </a:tc>
                <a:tc>
                  <a:txBody>
                    <a:bodyPr/>
                    <a:lstStyle/>
                    <a:p>
                      <a:pPr algn="ctr"/>
                      <a:r>
                        <a:rPr lang="es-AR" sz="1800" b="1" dirty="0">
                          <a:latin typeface="Arial" panose="020B0604020202020204" pitchFamily="34" charset="0"/>
                          <a:cs typeface="Arial" panose="020B0604020202020204" pitchFamily="34" charset="0"/>
                        </a:rPr>
                        <a:t>Mediana</a:t>
                      </a:r>
                    </a:p>
                  </a:txBody>
                  <a:tcPr/>
                </a:tc>
                <a:extLst>
                  <a:ext uri="{0D108BD9-81ED-4DB2-BD59-A6C34878D82A}">
                    <a16:rowId xmlns:a16="http://schemas.microsoft.com/office/drawing/2014/main" val="3869071928"/>
                  </a:ext>
                </a:extLst>
              </a:tr>
              <a:tr h="237437">
                <a:tc>
                  <a:txBody>
                    <a:bodyPr/>
                    <a:lstStyle/>
                    <a:p>
                      <a:pPr algn="ctr"/>
                      <a:r>
                        <a:rPr lang="es-AR" sz="1600" dirty="0" err="1">
                          <a:solidFill>
                            <a:srgbClr val="002060"/>
                          </a:solidFill>
                          <a:latin typeface="Arial" panose="020B0604020202020204" pitchFamily="34" charset="0"/>
                          <a:cs typeface="Arial" panose="020B0604020202020204" pitchFamily="34" charset="0"/>
                        </a:rPr>
                        <a:t>A</a:t>
                      </a:r>
                      <a:r>
                        <a:rPr lang="es-AR" sz="1600" kern="1200" dirty="0" err="1">
                          <a:solidFill>
                            <a:srgbClr val="002060"/>
                          </a:solidFill>
                          <a:latin typeface="Arial" panose="020B0604020202020204" pitchFamily="34" charset="0"/>
                          <a:ea typeface="+mn-ea"/>
                          <a:cs typeface="Arial" panose="020B0604020202020204" pitchFamily="34" charset="0"/>
                        </a:rPr>
                        <a:t>VGtalkdu</a:t>
                      </a:r>
                      <a:r>
                        <a:rPr lang="es-AR" sz="1600" dirty="0" err="1">
                          <a:solidFill>
                            <a:srgbClr val="002060"/>
                          </a:solidFill>
                          <a:latin typeface="Arial" panose="020B0604020202020204" pitchFamily="34" charset="0"/>
                          <a:cs typeface="Arial" panose="020B0604020202020204" pitchFamily="34" charset="0"/>
                        </a:rPr>
                        <a:t>ration</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 44 “</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4’43”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3’46”</a:t>
                      </a:r>
                    </a:p>
                  </a:txBody>
                  <a:tcPr anchor="ctr"/>
                </a:tc>
                <a:extLst>
                  <a:ext uri="{0D108BD9-81ED-4DB2-BD59-A6C34878D82A}">
                    <a16:rowId xmlns:a16="http://schemas.microsoft.com/office/drawing/2014/main" val="1544875168"/>
                  </a:ext>
                </a:extLst>
              </a:tr>
              <a:tr h="237437">
                <a:tc>
                  <a:txBody>
                    <a:bodyPr/>
                    <a:lstStyle/>
                    <a:p>
                      <a:pPr algn="ctr"/>
                      <a:r>
                        <a:rPr lang="es-AR" sz="1600" kern="1200" dirty="0" err="1">
                          <a:solidFill>
                            <a:srgbClr val="002060"/>
                          </a:solidFill>
                          <a:latin typeface="Arial" panose="020B0604020202020204" pitchFamily="34" charset="0"/>
                          <a:ea typeface="+mn-ea"/>
                          <a:cs typeface="Arial" panose="020B0604020202020204" pitchFamily="34" charset="0"/>
                        </a:rPr>
                        <a:t>Satisfaction</a:t>
                      </a:r>
                      <a:r>
                        <a:rPr lang="es-AR" sz="1600" kern="1200" dirty="0">
                          <a:solidFill>
                            <a:srgbClr val="002060"/>
                          </a:solidFill>
                          <a:latin typeface="Arial" panose="020B0604020202020204" pitchFamily="34" charset="0"/>
                          <a:ea typeface="+mn-ea"/>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3,4</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extLst>
                  <a:ext uri="{0D108BD9-81ED-4DB2-BD59-A6C34878D82A}">
                    <a16:rowId xmlns:a16="http://schemas.microsoft.com/office/drawing/2014/main" val="3084225441"/>
                  </a:ext>
                </a:extLst>
              </a:tr>
              <a:tr h="306994">
                <a:tc>
                  <a:txBody>
                    <a:bodyPr/>
                    <a:lstStyle/>
                    <a:p>
                      <a:pPr algn="ctr"/>
                      <a:r>
                        <a:rPr lang="es-AR" sz="1600" dirty="0" err="1">
                          <a:solidFill>
                            <a:srgbClr val="002060"/>
                          </a:solidFill>
                          <a:latin typeface="Arial" panose="020B0604020202020204" pitchFamily="34" charset="0"/>
                          <a:cs typeface="Arial" panose="020B0604020202020204" pitchFamily="34" charset="0"/>
                        </a:rPr>
                        <a:t>Speed</a:t>
                      </a:r>
                      <a:r>
                        <a:rPr lang="es-AR" sz="1600" dirty="0">
                          <a:solidFill>
                            <a:srgbClr val="002060"/>
                          </a:solidFill>
                          <a:latin typeface="Arial" panose="020B0604020202020204" pitchFamily="34" charset="0"/>
                          <a:cs typeface="Arial" panose="020B0604020202020204" pitchFamily="34" charset="0"/>
                        </a:rPr>
                        <a:t> </a:t>
                      </a:r>
                      <a:r>
                        <a:rPr lang="es-AR" sz="1600" dirty="0" err="1">
                          <a:solidFill>
                            <a:srgbClr val="002060"/>
                          </a:solidFill>
                          <a:latin typeface="Arial" panose="020B0604020202020204" pitchFamily="34" charset="0"/>
                          <a:cs typeface="Arial" panose="020B0604020202020204" pitchFamily="34" charset="0"/>
                        </a:rPr>
                        <a:t>Answer</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67,5”</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53’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68”</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207807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Distribución de llamadas</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Agente</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t>
            </a:r>
            <a:r>
              <a:rPr lang="es-AR" sz="1200" b="1" dirty="0" err="1">
                <a:latin typeface="Arial" panose="020B0604020202020204" pitchFamily="34" charset="0"/>
                <a:cs typeface="Arial" panose="020B0604020202020204" pitchFamily="34" charset="0"/>
              </a:rPr>
              <a:t>Topic</a:t>
            </a:r>
            <a:endParaRPr lang="es-AR" sz="1200" b="1" dirty="0">
              <a:latin typeface="Arial" panose="020B0604020202020204" pitchFamily="34" charset="0"/>
              <a:cs typeface="Arial" panose="020B0604020202020204" pitchFamily="34" charset="0"/>
            </a:endParaRP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4070379"/>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Día</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8C9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Fecha</a:t>
            </a:r>
          </a:p>
        </p:txBody>
      </p:sp>
    </p:spTree>
    <p:extLst>
      <p:ext uri="{BB962C8B-B14F-4D97-AF65-F5344CB8AC3E}">
        <p14:creationId xmlns:p14="http://schemas.microsoft.com/office/powerpoint/2010/main" val="2017714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multivariante</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Satisfacción &amp; </a:t>
            </a:r>
          </a:p>
          <a:p>
            <a:pPr algn="ctr"/>
            <a:r>
              <a:rPr lang="es-AR" sz="1200" b="1" dirty="0">
                <a:latin typeface="Arial" panose="020B0604020202020204" pitchFamily="34" charset="0"/>
                <a:cs typeface="Arial" panose="020B0604020202020204" pitchFamily="34" charset="0"/>
              </a:rPr>
              <a:t>Tiempo de </a:t>
            </a:r>
            <a:r>
              <a:rPr lang="es-AR" sz="1200" b="1" dirty="0" err="1">
                <a:latin typeface="Arial" panose="020B0604020202020204" pitchFamily="34" charset="0"/>
                <a:cs typeface="Arial" panose="020B0604020202020204" pitchFamily="34" charset="0"/>
              </a:rPr>
              <a:t>rta</a:t>
            </a:r>
            <a:endParaRPr lang="es-AR" sz="1200" b="1" dirty="0">
              <a:latin typeface="Arial" panose="020B0604020202020204" pitchFamily="34" charset="0"/>
              <a:cs typeface="Arial" panose="020B0604020202020204" pitchFamily="34" charset="0"/>
            </a:endParaRP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b="1" dirty="0">
                <a:latin typeface="Arial" panose="020B0604020202020204" pitchFamily="34" charset="0"/>
                <a:cs typeface="Arial" panose="020B0604020202020204" pitchFamily="34" charset="0"/>
              </a:rPr>
              <a:t>Satisfacción,</a:t>
            </a:r>
          </a:p>
          <a:p>
            <a:pPr algn="ctr"/>
            <a:r>
              <a:rPr lang="es-AR" sz="900" b="1" dirty="0">
                <a:latin typeface="Arial" panose="020B0604020202020204" pitchFamily="34" charset="0"/>
                <a:cs typeface="Arial" panose="020B0604020202020204" pitchFamily="34" charset="0"/>
              </a:rPr>
              <a:t>Resolución &amp; Agentes</a:t>
            </a:r>
          </a:p>
        </p:txBody>
      </p:sp>
      <p:pic>
        <p:nvPicPr>
          <p:cNvPr id="31" name="Imagen 30">
            <a:extLst>
              <a:ext uri="{FF2B5EF4-FFF2-40B4-BE49-F238E27FC236}">
                <a16:creationId xmlns:a16="http://schemas.microsoft.com/office/drawing/2014/main" id="{B3E37524-A1D7-1249-5237-ED2C1DEBB4D9}"/>
              </a:ext>
            </a:extLst>
          </p:cNvPr>
          <p:cNvPicPr>
            <a:picLocks noChangeAspect="1"/>
          </p:cNvPicPr>
          <p:nvPr/>
        </p:nvPicPr>
        <p:blipFill>
          <a:blip r:embed="rId4"/>
          <a:stretch>
            <a:fillRect/>
          </a:stretch>
        </p:blipFill>
        <p:spPr>
          <a:xfrm>
            <a:off x="2338765" y="2918630"/>
            <a:ext cx="4076546" cy="2996166"/>
          </a:xfrm>
          <a:prstGeom prst="rect">
            <a:avLst/>
          </a:prstGeom>
        </p:spPr>
      </p:pic>
    </p:spTree>
    <p:extLst>
      <p:ext uri="{BB962C8B-B14F-4D97-AF65-F5344CB8AC3E}">
        <p14:creationId xmlns:p14="http://schemas.microsoft.com/office/powerpoint/2010/main" val="2106908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838CFE"/>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203255" y="1753123"/>
            <a:ext cx="4751726" cy="1938992"/>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dirty="0">
              <a:solidFill>
                <a:schemeClr val="bg1"/>
              </a:solidFill>
              <a:effectLst/>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El principal motivo de contactos, representa al menos un 25% del volumen total y además este representa más del 35% del tiempo operativo insumido</a:t>
            </a: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No concluyente</a:t>
            </a:r>
          </a:p>
          <a:p>
            <a:endParaRPr lang="es-AR" sz="1200" b="1"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No hay evidencia significativa en el volumen de los datos y la representación de más del 35% del tiempo operativo insumido.</a:t>
            </a:r>
          </a:p>
        </p:txBody>
      </p:sp>
      <p:pic>
        <p:nvPicPr>
          <p:cNvPr id="14" name="Imagen 13">
            <a:extLst>
              <a:ext uri="{FF2B5EF4-FFF2-40B4-BE49-F238E27FC236}">
                <a16:creationId xmlns:a16="http://schemas.microsoft.com/office/drawing/2014/main" id="{6D053C2E-DD3A-2C42-31DF-EF40FC3E3260}"/>
              </a:ext>
            </a:extLst>
          </p:cNvPr>
          <p:cNvPicPr>
            <a:picLocks noChangeAspect="1"/>
          </p:cNvPicPr>
          <p:nvPr/>
        </p:nvPicPr>
        <p:blipFill>
          <a:blip r:embed="rId4"/>
          <a:stretch>
            <a:fillRect/>
          </a:stretch>
        </p:blipFill>
        <p:spPr>
          <a:xfrm>
            <a:off x="2357346" y="3721482"/>
            <a:ext cx="4112724" cy="2162394"/>
          </a:xfrm>
          <a:prstGeom prst="rect">
            <a:avLst/>
          </a:prstGeom>
        </p:spPr>
      </p:pic>
    </p:spTree>
    <p:extLst>
      <p:ext uri="{BB962C8B-B14F-4D97-AF65-F5344CB8AC3E}">
        <p14:creationId xmlns:p14="http://schemas.microsoft.com/office/powerpoint/2010/main" val="1797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8C9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203255" y="1753123"/>
            <a:ext cx="4751726" cy="1569660"/>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La distribución de llamados sigue una distribución normal</a:t>
            </a:r>
          </a:p>
          <a:p>
            <a:endParaRPr lang="es-AR" sz="1200" b="1" dirty="0">
              <a:solidFill>
                <a:schemeClr val="bg1"/>
              </a:solidFill>
              <a:latin typeface="Arial" panose="020B0604020202020204" pitchFamily="34" charset="0"/>
              <a:cs typeface="Arial" panose="020B0604020202020204" pitchFamily="34" charset="0"/>
            </a:endParaRP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Concluyente</a:t>
            </a:r>
          </a:p>
          <a:p>
            <a:endParaRPr lang="es-AR" sz="1200" b="1"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Hay evidencia significativa de una distribución normal.</a:t>
            </a:r>
          </a:p>
        </p:txBody>
      </p:sp>
      <p:pic>
        <p:nvPicPr>
          <p:cNvPr id="13" name="Imagen 12">
            <a:extLst>
              <a:ext uri="{FF2B5EF4-FFF2-40B4-BE49-F238E27FC236}">
                <a16:creationId xmlns:a16="http://schemas.microsoft.com/office/drawing/2014/main" id="{9336D1E6-5CC9-274B-3C9D-97D9748A8E78}"/>
              </a:ext>
            </a:extLst>
          </p:cNvPr>
          <p:cNvPicPr>
            <a:picLocks noChangeAspect="1"/>
          </p:cNvPicPr>
          <p:nvPr/>
        </p:nvPicPr>
        <p:blipFill>
          <a:blip r:embed="rId4"/>
          <a:stretch>
            <a:fillRect/>
          </a:stretch>
        </p:blipFill>
        <p:spPr>
          <a:xfrm>
            <a:off x="2452475" y="3506184"/>
            <a:ext cx="3941186" cy="2565269"/>
          </a:xfrm>
          <a:prstGeom prst="rect">
            <a:avLst/>
          </a:prstGeom>
        </p:spPr>
      </p:pic>
    </p:spTree>
    <p:extLst>
      <p:ext uri="{BB962C8B-B14F-4D97-AF65-F5344CB8AC3E}">
        <p14:creationId xmlns:p14="http://schemas.microsoft.com/office/powerpoint/2010/main" val="34802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220C6D23-E154-BBF8-8993-739873810ACC}"/>
              </a:ext>
            </a:extLst>
          </p:cNvPr>
          <p:cNvGrpSpPr/>
          <p:nvPr/>
        </p:nvGrpSpPr>
        <p:grpSpPr>
          <a:xfrm>
            <a:off x="9317484" y="2178427"/>
            <a:ext cx="1847850" cy="2646763"/>
            <a:chOff x="9317484" y="2178427"/>
            <a:chExt cx="1847850" cy="2646763"/>
          </a:xfrm>
        </p:grpSpPr>
        <p:pic>
          <p:nvPicPr>
            <p:cNvPr id="32" name="Imagen 31" descr="Un dibujo de la cabeza&#10;&#10;Descripción generada automáticamente con confianza baja">
              <a:extLst>
                <a:ext uri="{FF2B5EF4-FFF2-40B4-BE49-F238E27FC236}">
                  <a16:creationId xmlns:a16="http://schemas.microsoft.com/office/drawing/2014/main" id="{688DCBE0-7BFF-F56E-6E3C-F42ADE6C7DFA}"/>
                </a:ext>
              </a:extLst>
            </p:cNvPr>
            <p:cNvPicPr>
              <a:picLocks noChangeAspect="1"/>
            </p:cNvPicPr>
            <p:nvPr/>
          </p:nvPicPr>
          <p:blipFill>
            <a:blip r:embed="rId3"/>
            <a:stretch>
              <a:fillRect/>
            </a:stretch>
          </p:blipFill>
          <p:spPr>
            <a:xfrm>
              <a:off x="9317484" y="2358215"/>
              <a:ext cx="1847850" cy="2466975"/>
            </a:xfrm>
            <a:prstGeom prst="rect">
              <a:avLst/>
            </a:prstGeom>
          </p:spPr>
        </p:pic>
        <p:sp>
          <p:nvSpPr>
            <p:cNvPr id="34" name="Rectángulo 33">
              <a:extLst>
                <a:ext uri="{FF2B5EF4-FFF2-40B4-BE49-F238E27FC236}">
                  <a16:creationId xmlns:a16="http://schemas.microsoft.com/office/drawing/2014/main" id="{9EFE1CA3-B835-65F8-E597-D65C41D2030A}"/>
                </a:ext>
              </a:extLst>
            </p:cNvPr>
            <p:cNvSpPr/>
            <p:nvPr/>
          </p:nvSpPr>
          <p:spPr>
            <a:xfrm>
              <a:off x="9317484" y="2178427"/>
              <a:ext cx="1847850" cy="461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2</a:t>
            </a:fld>
            <a:endParaRPr lang="es-ES"/>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ICEBREAKER</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17777" y="1284716"/>
            <a:ext cx="63093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5E04C6E3-E5F9-A6F7-FAEC-138DE532CEC7}"/>
              </a:ext>
            </a:extLst>
          </p:cNvPr>
          <p:cNvSpPr/>
          <p:nvPr/>
        </p:nvSpPr>
        <p:spPr>
          <a:xfrm>
            <a:off x="11663289" y="0"/>
            <a:ext cx="52871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texto 2">
            <a:extLst>
              <a:ext uri="{FF2B5EF4-FFF2-40B4-BE49-F238E27FC236}">
                <a16:creationId xmlns:a16="http://schemas.microsoft.com/office/drawing/2014/main" id="{1CB434AF-8CE1-757A-7804-622D42EF2427}"/>
              </a:ext>
            </a:extLst>
          </p:cNvPr>
          <p:cNvSpPr txBox="1">
            <a:spLocks/>
          </p:cNvSpPr>
          <p:nvPr/>
        </p:nvSpPr>
        <p:spPr>
          <a:xfrm>
            <a:off x="446719" y="1354675"/>
            <a:ext cx="5649281" cy="541127"/>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i="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800" dirty="0">
                <a:solidFill>
                  <a:schemeClr val="accent1"/>
                </a:solidFill>
                <a:latin typeface="Arial Black" panose="020B0A04020102020204" pitchFamily="34" charset="0"/>
                <a:cs typeface="Arial" panose="020B0604020202020204" pitchFamily="34" charset="0"/>
              </a:rPr>
              <a:t>Llamando a una empresa …..</a:t>
            </a:r>
          </a:p>
        </p:txBody>
      </p:sp>
      <p:grpSp>
        <p:nvGrpSpPr>
          <p:cNvPr id="30" name="Grupo 29">
            <a:extLst>
              <a:ext uri="{FF2B5EF4-FFF2-40B4-BE49-F238E27FC236}">
                <a16:creationId xmlns:a16="http://schemas.microsoft.com/office/drawing/2014/main" id="{0C055D30-9EA8-69E3-BEDF-BFC487FA89D7}"/>
              </a:ext>
            </a:extLst>
          </p:cNvPr>
          <p:cNvGrpSpPr/>
          <p:nvPr/>
        </p:nvGrpSpPr>
        <p:grpSpPr>
          <a:xfrm>
            <a:off x="358090" y="2053921"/>
            <a:ext cx="2199461" cy="2694792"/>
            <a:chOff x="916963" y="2077953"/>
            <a:chExt cx="2199461" cy="2647776"/>
          </a:xfrm>
        </p:grpSpPr>
        <p:pic>
          <p:nvPicPr>
            <p:cNvPr id="6" name="Imagen 5" descr="Imagen que contiene raíz, tabla&#10;&#10;Descripción generada automáticamente">
              <a:extLst>
                <a:ext uri="{FF2B5EF4-FFF2-40B4-BE49-F238E27FC236}">
                  <a16:creationId xmlns:a16="http://schemas.microsoft.com/office/drawing/2014/main" id="{CC03C808-8CA2-64C8-F244-2769B0FF139D}"/>
                </a:ext>
              </a:extLst>
            </p:cNvPr>
            <p:cNvPicPr>
              <a:picLocks noChangeAspect="1"/>
            </p:cNvPicPr>
            <p:nvPr/>
          </p:nvPicPr>
          <p:blipFill rotWithShape="1">
            <a:blip r:embed="rId4"/>
            <a:srcRect t="12210" b="21874"/>
            <a:stretch/>
          </p:blipFill>
          <p:spPr>
            <a:xfrm>
              <a:off x="916963" y="2150867"/>
              <a:ext cx="2199461" cy="2574862"/>
            </a:xfrm>
            <a:prstGeom prst="rect">
              <a:avLst/>
            </a:prstGeom>
          </p:spPr>
        </p:pic>
        <p:sp>
          <p:nvSpPr>
            <p:cNvPr id="11" name="CuadroTexto 10">
              <a:extLst>
                <a:ext uri="{FF2B5EF4-FFF2-40B4-BE49-F238E27FC236}">
                  <a16:creationId xmlns:a16="http://schemas.microsoft.com/office/drawing/2014/main" id="{ED5B12A2-4650-7343-7FE8-BE29DBF76061}"/>
                </a:ext>
              </a:extLst>
            </p:cNvPr>
            <p:cNvSpPr txBox="1"/>
            <p:nvPr/>
          </p:nvSpPr>
          <p:spPr>
            <a:xfrm>
              <a:off x="1019599" y="2077953"/>
              <a:ext cx="1994188" cy="523220"/>
            </a:xfrm>
            <a:prstGeom prst="rect">
              <a:avLst/>
            </a:prstGeom>
            <a:noFill/>
          </p:spPr>
          <p:txBody>
            <a:bodyPr wrap="square" rtlCol="0">
              <a:spAutoFit/>
            </a:bodyPr>
            <a:lstStyle/>
            <a:p>
              <a:r>
                <a:rPr lang="es-AR" sz="1400" b="1" dirty="0">
                  <a:solidFill>
                    <a:schemeClr val="bg1"/>
                  </a:solidFill>
                  <a:latin typeface="Arial Black" panose="020B0A04020102020204" pitchFamily="34" charset="0"/>
                </a:rPr>
                <a:t>Esperando a que me atiendan … </a:t>
              </a:r>
            </a:p>
          </p:txBody>
        </p:sp>
      </p:grpSp>
      <p:grpSp>
        <p:nvGrpSpPr>
          <p:cNvPr id="37" name="Grupo 36">
            <a:extLst>
              <a:ext uri="{FF2B5EF4-FFF2-40B4-BE49-F238E27FC236}">
                <a16:creationId xmlns:a16="http://schemas.microsoft.com/office/drawing/2014/main" id="{224ED27C-D803-780D-F8F2-C6FA5E0E163D}"/>
              </a:ext>
            </a:extLst>
          </p:cNvPr>
          <p:cNvGrpSpPr/>
          <p:nvPr/>
        </p:nvGrpSpPr>
        <p:grpSpPr>
          <a:xfrm>
            <a:off x="2932057" y="1976278"/>
            <a:ext cx="3364279" cy="2929734"/>
            <a:chOff x="2932057" y="1976278"/>
            <a:chExt cx="3364279" cy="2929734"/>
          </a:xfrm>
        </p:grpSpPr>
        <p:pic>
          <p:nvPicPr>
            <p:cNvPr id="13" name="Imagen 12" descr="Diagrama, Dibujo de ingeniería&#10;&#10;Descripción generada automáticamente">
              <a:extLst>
                <a:ext uri="{FF2B5EF4-FFF2-40B4-BE49-F238E27FC236}">
                  <a16:creationId xmlns:a16="http://schemas.microsoft.com/office/drawing/2014/main" id="{64D8BBCD-7FA2-F106-ABE8-89A1D3E45A2E}"/>
                </a:ext>
              </a:extLst>
            </p:cNvPr>
            <p:cNvPicPr>
              <a:picLocks noChangeAspect="1"/>
            </p:cNvPicPr>
            <p:nvPr/>
          </p:nvPicPr>
          <p:blipFill>
            <a:blip r:embed="rId5"/>
            <a:stretch>
              <a:fillRect/>
            </a:stretch>
          </p:blipFill>
          <p:spPr>
            <a:xfrm>
              <a:off x="3050246" y="1976278"/>
              <a:ext cx="3246090" cy="2929734"/>
            </a:xfrm>
            <a:prstGeom prst="rect">
              <a:avLst/>
            </a:prstGeom>
          </p:spPr>
        </p:pic>
        <p:sp>
          <p:nvSpPr>
            <p:cNvPr id="14" name="CuadroTexto 13">
              <a:extLst>
                <a:ext uri="{FF2B5EF4-FFF2-40B4-BE49-F238E27FC236}">
                  <a16:creationId xmlns:a16="http://schemas.microsoft.com/office/drawing/2014/main" id="{84721EFB-3953-29A4-EA93-ED9B0EBDFA68}"/>
                </a:ext>
              </a:extLst>
            </p:cNvPr>
            <p:cNvSpPr txBox="1"/>
            <p:nvPr/>
          </p:nvSpPr>
          <p:spPr>
            <a:xfrm>
              <a:off x="2947609" y="2269772"/>
              <a:ext cx="2107988" cy="307777"/>
            </a:xfrm>
            <a:prstGeom prst="rect">
              <a:avLst/>
            </a:prstGeom>
            <a:noFill/>
          </p:spPr>
          <p:txBody>
            <a:bodyPr wrap="square" rtlCol="0">
              <a:spAutoFit/>
            </a:bodyPr>
            <a:lstStyle/>
            <a:p>
              <a:r>
                <a:rPr lang="es-AR" sz="1400" b="1" dirty="0">
                  <a:solidFill>
                    <a:schemeClr val="bg1"/>
                  </a:solidFill>
                  <a:highlight>
                    <a:srgbClr val="000000"/>
                  </a:highlight>
                  <a:latin typeface="Arial Black" panose="020B0A04020102020204" pitchFamily="34" charset="0"/>
                </a:rPr>
                <a:t>1 minuto de espera</a:t>
              </a:r>
              <a:endParaRPr lang="es-AR" sz="1400" b="1" dirty="0">
                <a:solidFill>
                  <a:schemeClr val="bg1"/>
                </a:solidFill>
                <a:latin typeface="Arial Black" panose="020B0A04020102020204" pitchFamily="34" charset="0"/>
              </a:endParaRPr>
            </a:p>
          </p:txBody>
        </p:sp>
        <p:sp>
          <p:nvSpPr>
            <p:cNvPr id="18" name="CuadroTexto 17">
              <a:extLst>
                <a:ext uri="{FF2B5EF4-FFF2-40B4-BE49-F238E27FC236}">
                  <a16:creationId xmlns:a16="http://schemas.microsoft.com/office/drawing/2014/main" id="{E882D5A9-0678-E186-7B88-437832D720E4}"/>
                </a:ext>
              </a:extLst>
            </p:cNvPr>
            <p:cNvSpPr txBox="1"/>
            <p:nvPr/>
          </p:nvSpPr>
          <p:spPr>
            <a:xfrm>
              <a:off x="2947609" y="3013559"/>
              <a:ext cx="2107988" cy="307777"/>
            </a:xfrm>
            <a:prstGeom prst="rect">
              <a:avLst/>
            </a:prstGeom>
            <a:noFill/>
          </p:spPr>
          <p:txBody>
            <a:bodyPr wrap="square" rtlCol="0">
              <a:spAutoFit/>
            </a:bodyPr>
            <a:lstStyle/>
            <a:p>
              <a:r>
                <a:rPr lang="es-AR" sz="1400" b="1" dirty="0">
                  <a:solidFill>
                    <a:schemeClr val="bg1"/>
                  </a:solidFill>
                  <a:highlight>
                    <a:srgbClr val="000000"/>
                  </a:highlight>
                  <a:latin typeface="Arial Black" panose="020B0A04020102020204" pitchFamily="34" charset="0"/>
                </a:rPr>
                <a:t>5 minuto de espera</a:t>
              </a:r>
              <a:endParaRPr lang="es-AR" sz="1400" b="1" dirty="0">
                <a:solidFill>
                  <a:schemeClr val="bg1"/>
                </a:solidFill>
                <a:latin typeface="Arial Black" panose="020B0A04020102020204" pitchFamily="34" charset="0"/>
              </a:endParaRPr>
            </a:p>
          </p:txBody>
        </p:sp>
        <p:sp>
          <p:nvSpPr>
            <p:cNvPr id="20" name="CuadroTexto 19">
              <a:extLst>
                <a:ext uri="{FF2B5EF4-FFF2-40B4-BE49-F238E27FC236}">
                  <a16:creationId xmlns:a16="http://schemas.microsoft.com/office/drawing/2014/main" id="{CED7157B-9146-079A-F8B0-073788757A31}"/>
                </a:ext>
              </a:extLst>
            </p:cNvPr>
            <p:cNvSpPr txBox="1"/>
            <p:nvPr/>
          </p:nvSpPr>
          <p:spPr>
            <a:xfrm>
              <a:off x="2932057" y="3805896"/>
              <a:ext cx="2478103" cy="307777"/>
            </a:xfrm>
            <a:prstGeom prst="rect">
              <a:avLst/>
            </a:prstGeom>
            <a:noFill/>
          </p:spPr>
          <p:txBody>
            <a:bodyPr wrap="square" rtlCol="0">
              <a:spAutoFit/>
            </a:bodyPr>
            <a:lstStyle/>
            <a:p>
              <a:r>
                <a:rPr lang="es-AR" sz="1400" b="1" dirty="0">
                  <a:solidFill>
                    <a:schemeClr val="bg1"/>
                  </a:solidFill>
                  <a:highlight>
                    <a:srgbClr val="000000"/>
                  </a:highlight>
                  <a:latin typeface="Arial Black" panose="020B0A04020102020204" pitchFamily="34" charset="0"/>
                </a:rPr>
                <a:t>20 minuto de espera</a:t>
              </a:r>
              <a:endParaRPr lang="es-AR" sz="1400" b="1" dirty="0">
                <a:solidFill>
                  <a:schemeClr val="bg1"/>
                </a:solidFill>
                <a:latin typeface="Arial Black" panose="020B0A04020102020204" pitchFamily="34" charset="0"/>
              </a:endParaRPr>
            </a:p>
          </p:txBody>
        </p:sp>
      </p:grpSp>
      <p:grpSp>
        <p:nvGrpSpPr>
          <p:cNvPr id="36" name="Grupo 35">
            <a:extLst>
              <a:ext uri="{FF2B5EF4-FFF2-40B4-BE49-F238E27FC236}">
                <a16:creationId xmlns:a16="http://schemas.microsoft.com/office/drawing/2014/main" id="{1ED157C4-BAB8-08A2-84CC-A3FBD7200ECA}"/>
              </a:ext>
            </a:extLst>
          </p:cNvPr>
          <p:cNvGrpSpPr/>
          <p:nvPr/>
        </p:nvGrpSpPr>
        <p:grpSpPr>
          <a:xfrm>
            <a:off x="6764147" y="2086095"/>
            <a:ext cx="2495796" cy="2263157"/>
            <a:chOff x="6764147" y="2086095"/>
            <a:chExt cx="2495796" cy="2263157"/>
          </a:xfrm>
        </p:grpSpPr>
        <p:grpSp>
          <p:nvGrpSpPr>
            <p:cNvPr id="28" name="Grupo 27">
              <a:extLst>
                <a:ext uri="{FF2B5EF4-FFF2-40B4-BE49-F238E27FC236}">
                  <a16:creationId xmlns:a16="http://schemas.microsoft.com/office/drawing/2014/main" id="{72C702A3-BAF8-8E99-57B2-7ADC5A61C87C}"/>
                </a:ext>
              </a:extLst>
            </p:cNvPr>
            <p:cNvGrpSpPr/>
            <p:nvPr/>
          </p:nvGrpSpPr>
          <p:grpSpPr>
            <a:xfrm>
              <a:off x="6782015" y="2086095"/>
              <a:ext cx="2247900" cy="2263157"/>
              <a:chOff x="7632696" y="2075578"/>
              <a:chExt cx="2247900" cy="2263157"/>
            </a:xfrm>
          </p:grpSpPr>
          <p:pic>
            <p:nvPicPr>
              <p:cNvPr id="25" name="Imagen 24" descr="Interfaz de usuario gráfica, Aplicación, Sitio web&#10;&#10;Descripción generada automáticamente">
                <a:extLst>
                  <a:ext uri="{FF2B5EF4-FFF2-40B4-BE49-F238E27FC236}">
                    <a16:creationId xmlns:a16="http://schemas.microsoft.com/office/drawing/2014/main" id="{55D20EFA-BC6B-BD67-2810-948F35FA1F46}"/>
                  </a:ext>
                </a:extLst>
              </p:cNvPr>
              <p:cNvPicPr>
                <a:picLocks noChangeAspect="1"/>
              </p:cNvPicPr>
              <p:nvPr/>
            </p:nvPicPr>
            <p:blipFill>
              <a:blip r:embed="rId6"/>
              <a:stretch>
                <a:fillRect/>
              </a:stretch>
            </p:blipFill>
            <p:spPr>
              <a:xfrm>
                <a:off x="7632696" y="2075578"/>
                <a:ext cx="2247900" cy="2263157"/>
              </a:xfrm>
              <a:prstGeom prst="rect">
                <a:avLst/>
              </a:prstGeom>
            </p:spPr>
          </p:pic>
          <p:sp>
            <p:nvSpPr>
              <p:cNvPr id="27" name="Rectángulo 26">
                <a:extLst>
                  <a:ext uri="{FF2B5EF4-FFF2-40B4-BE49-F238E27FC236}">
                    <a16:creationId xmlns:a16="http://schemas.microsoft.com/office/drawing/2014/main" id="{28F16E52-A40F-CEA5-1711-76DACCA95D38}"/>
                  </a:ext>
                </a:extLst>
              </p:cNvPr>
              <p:cNvSpPr/>
              <p:nvPr/>
            </p:nvSpPr>
            <p:spPr>
              <a:xfrm>
                <a:off x="7638474" y="2075578"/>
                <a:ext cx="2242122" cy="646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6" name="CuadroTexto 25">
              <a:extLst>
                <a:ext uri="{FF2B5EF4-FFF2-40B4-BE49-F238E27FC236}">
                  <a16:creationId xmlns:a16="http://schemas.microsoft.com/office/drawing/2014/main" id="{3449203D-21BD-7E3F-32A8-636FA17D2811}"/>
                </a:ext>
              </a:extLst>
            </p:cNvPr>
            <p:cNvSpPr txBox="1"/>
            <p:nvPr/>
          </p:nvSpPr>
          <p:spPr>
            <a:xfrm>
              <a:off x="6764147" y="2178427"/>
              <a:ext cx="2495796" cy="461665"/>
            </a:xfrm>
            <a:prstGeom prst="rect">
              <a:avLst/>
            </a:prstGeom>
            <a:noFill/>
          </p:spPr>
          <p:txBody>
            <a:bodyPr wrap="square" rtlCol="0">
              <a:spAutoFit/>
            </a:bodyPr>
            <a:lstStyle/>
            <a:p>
              <a:r>
                <a:rPr lang="es-AR" sz="1200" b="1" dirty="0">
                  <a:solidFill>
                    <a:schemeClr val="bg1"/>
                  </a:solidFill>
                  <a:highlight>
                    <a:srgbClr val="000000"/>
                  </a:highlight>
                  <a:latin typeface="Arial Black" panose="020B0A04020102020204" pitchFamily="34" charset="0"/>
                </a:rPr>
                <a:t>Voy a transferirlo con el sector correspondiente </a:t>
              </a:r>
            </a:p>
          </p:txBody>
        </p:sp>
      </p:grpSp>
      <p:sp>
        <p:nvSpPr>
          <p:cNvPr id="33" name="CuadroTexto 32">
            <a:extLst>
              <a:ext uri="{FF2B5EF4-FFF2-40B4-BE49-F238E27FC236}">
                <a16:creationId xmlns:a16="http://schemas.microsoft.com/office/drawing/2014/main" id="{5F853B9B-6832-78F2-F2B9-7FE67F70AF4D}"/>
              </a:ext>
            </a:extLst>
          </p:cNvPr>
          <p:cNvSpPr txBox="1"/>
          <p:nvPr/>
        </p:nvSpPr>
        <p:spPr>
          <a:xfrm>
            <a:off x="9335213" y="2192827"/>
            <a:ext cx="1918188" cy="461665"/>
          </a:xfrm>
          <a:prstGeom prst="rect">
            <a:avLst/>
          </a:prstGeom>
          <a:noFill/>
        </p:spPr>
        <p:txBody>
          <a:bodyPr wrap="square" rtlCol="0">
            <a:spAutoFit/>
          </a:bodyPr>
          <a:lstStyle/>
          <a:p>
            <a:r>
              <a:rPr lang="es-AR" sz="1200" b="1" dirty="0">
                <a:solidFill>
                  <a:schemeClr val="bg1"/>
                </a:solidFill>
                <a:highlight>
                  <a:srgbClr val="000000"/>
                </a:highlight>
                <a:latin typeface="Arial Black" panose="020B0A04020102020204" pitchFamily="34" charset="0"/>
              </a:rPr>
              <a:t>Eres las 5 persona con la que hablo </a:t>
            </a:r>
          </a:p>
        </p:txBody>
      </p:sp>
      <p:sp>
        <p:nvSpPr>
          <p:cNvPr id="4" name="Marcador de texto 2">
            <a:extLst>
              <a:ext uri="{FF2B5EF4-FFF2-40B4-BE49-F238E27FC236}">
                <a16:creationId xmlns:a16="http://schemas.microsoft.com/office/drawing/2014/main" id="{B2EDCC23-F509-059F-C7FC-0E8D3521C539}"/>
              </a:ext>
            </a:extLst>
          </p:cNvPr>
          <p:cNvSpPr txBox="1">
            <a:spLocks/>
          </p:cNvSpPr>
          <p:nvPr/>
        </p:nvSpPr>
        <p:spPr>
          <a:xfrm>
            <a:off x="1457820" y="5510223"/>
            <a:ext cx="9259286" cy="60925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i="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800" dirty="0">
                <a:solidFill>
                  <a:schemeClr val="accent1"/>
                </a:solidFill>
                <a:latin typeface="Arial Black" panose="020B0A04020102020204" pitchFamily="34" charset="0"/>
                <a:cs typeface="Arial" panose="020B0604020202020204" pitchFamily="34" charset="0"/>
              </a:rPr>
              <a:t>¿Con que meme te sentis más identificado? </a:t>
            </a:r>
          </a:p>
        </p:txBody>
      </p:sp>
      <p:sp>
        <p:nvSpPr>
          <p:cNvPr id="10" name="Rectángulo 9">
            <a:extLst>
              <a:ext uri="{FF2B5EF4-FFF2-40B4-BE49-F238E27FC236}">
                <a16:creationId xmlns:a16="http://schemas.microsoft.com/office/drawing/2014/main" id="{4071BD07-AF73-EA38-6BCB-97E495729478}"/>
              </a:ext>
            </a:extLst>
          </p:cNvPr>
          <p:cNvSpPr/>
          <p:nvPr/>
        </p:nvSpPr>
        <p:spPr>
          <a:xfrm>
            <a:off x="1134000" y="4779872"/>
            <a:ext cx="415498" cy="553998"/>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3000" b="1" cap="none" spc="0" dirty="0">
                <a:ln/>
                <a:solidFill>
                  <a:schemeClr val="accent1"/>
                </a:solidFill>
                <a:effectLst/>
              </a:rPr>
              <a:t>1</a:t>
            </a:r>
          </a:p>
        </p:txBody>
      </p:sp>
      <p:sp>
        <p:nvSpPr>
          <p:cNvPr id="12" name="Rectángulo 11">
            <a:extLst>
              <a:ext uri="{FF2B5EF4-FFF2-40B4-BE49-F238E27FC236}">
                <a16:creationId xmlns:a16="http://schemas.microsoft.com/office/drawing/2014/main" id="{0396DA25-9ABD-9751-07E6-23F8DA803901}"/>
              </a:ext>
            </a:extLst>
          </p:cNvPr>
          <p:cNvSpPr/>
          <p:nvPr/>
        </p:nvSpPr>
        <p:spPr>
          <a:xfrm>
            <a:off x="4673291" y="4779872"/>
            <a:ext cx="415499" cy="553998"/>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3000" b="1" dirty="0">
                <a:ln/>
                <a:solidFill>
                  <a:schemeClr val="accent1"/>
                </a:solidFill>
              </a:rPr>
              <a:t>2</a:t>
            </a:r>
            <a:endParaRPr lang="es-ES" sz="3000" b="1" cap="none" spc="0" dirty="0">
              <a:ln/>
              <a:solidFill>
                <a:schemeClr val="accent1"/>
              </a:solidFill>
              <a:effectLst/>
            </a:endParaRPr>
          </a:p>
        </p:txBody>
      </p:sp>
      <p:sp>
        <p:nvSpPr>
          <p:cNvPr id="19" name="Rectángulo 18">
            <a:extLst>
              <a:ext uri="{FF2B5EF4-FFF2-40B4-BE49-F238E27FC236}">
                <a16:creationId xmlns:a16="http://schemas.microsoft.com/office/drawing/2014/main" id="{C6D79990-D8BE-B701-9246-55DE648FF4CA}"/>
              </a:ext>
            </a:extLst>
          </p:cNvPr>
          <p:cNvSpPr/>
          <p:nvPr/>
        </p:nvSpPr>
        <p:spPr>
          <a:xfrm>
            <a:off x="7490466" y="4779872"/>
            <a:ext cx="415499" cy="553998"/>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3000" b="1" cap="none" spc="0" dirty="0">
                <a:ln/>
                <a:solidFill>
                  <a:schemeClr val="accent1"/>
                </a:solidFill>
                <a:effectLst/>
              </a:rPr>
              <a:t>3</a:t>
            </a:r>
          </a:p>
        </p:txBody>
      </p:sp>
      <p:sp>
        <p:nvSpPr>
          <p:cNvPr id="21" name="Rectángulo 20">
            <a:extLst>
              <a:ext uri="{FF2B5EF4-FFF2-40B4-BE49-F238E27FC236}">
                <a16:creationId xmlns:a16="http://schemas.microsoft.com/office/drawing/2014/main" id="{8EFE09B5-ED2D-2321-E69F-691B15D13307}"/>
              </a:ext>
            </a:extLst>
          </p:cNvPr>
          <p:cNvSpPr/>
          <p:nvPr/>
        </p:nvSpPr>
        <p:spPr>
          <a:xfrm>
            <a:off x="10181349" y="4779872"/>
            <a:ext cx="415499" cy="553998"/>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3000" b="1" dirty="0">
                <a:ln/>
                <a:solidFill>
                  <a:schemeClr val="accent1"/>
                </a:solidFill>
              </a:rPr>
              <a:t>4</a:t>
            </a:r>
            <a:endParaRPr lang="es-ES" sz="3000" b="1" cap="none" spc="0" dirty="0">
              <a:ln/>
              <a:solidFill>
                <a:schemeClr val="accent1"/>
              </a:solidFill>
              <a:effectLst/>
            </a:endParaRPr>
          </a:p>
        </p:txBody>
      </p:sp>
    </p:spTree>
    <p:extLst>
      <p:ext uri="{BB962C8B-B14F-4D97-AF65-F5344CB8AC3E}">
        <p14:creationId xmlns:p14="http://schemas.microsoft.com/office/powerpoint/2010/main" val="1372925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E2E2E2"/>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96A0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203255" y="1753123"/>
            <a:ext cx="4751726" cy="2123658"/>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Los niveles de satisfacción más bajos corresponden son directamente atribuibles a la no resolución del caso y a una espera superior al 15% del promedio de espera</a:t>
            </a: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No concluyente</a:t>
            </a:r>
          </a:p>
          <a:p>
            <a:endParaRPr lang="es-AR" sz="1200" b="1" u="sng" dirty="0">
              <a:solidFill>
                <a:srgbClr val="FFC000"/>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No hay evidencia significativa de que la velocidad de respuesta y la satisfacción del usuario afecten la probabilidad de resolución.</a:t>
            </a:r>
          </a:p>
        </p:txBody>
      </p:sp>
    </p:spTree>
    <p:extLst>
      <p:ext uri="{BB962C8B-B14F-4D97-AF65-F5344CB8AC3E}">
        <p14:creationId xmlns:p14="http://schemas.microsoft.com/office/powerpoint/2010/main" val="1365306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838CFE"/>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203255" y="1753123"/>
            <a:ext cx="4638933" cy="2123658"/>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u="sng"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De </a:t>
            </a:r>
            <a:r>
              <a:rPr lang="es-AR" sz="1200" b="1" dirty="0" err="1">
                <a:solidFill>
                  <a:schemeClr val="bg1"/>
                </a:solidFill>
                <a:latin typeface="Arial" panose="020B0604020202020204" pitchFamily="34" charset="0"/>
                <a:cs typeface="Arial" panose="020B0604020202020204" pitchFamily="34" charset="0"/>
              </a:rPr>
              <a:t>reducirce</a:t>
            </a:r>
            <a:r>
              <a:rPr lang="es-AR" sz="1200" b="1" dirty="0">
                <a:solidFill>
                  <a:schemeClr val="bg1"/>
                </a:solidFill>
                <a:latin typeface="Arial" panose="020B0604020202020204" pitchFamily="34" charset="0"/>
                <a:cs typeface="Arial" panose="020B0604020202020204" pitchFamily="34" charset="0"/>
              </a:rPr>
              <a:t> un 10% de los contactos del principal motivo se generaría una eficiencia en tiempos operativos de m{as de un 4%</a:t>
            </a: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Concluyente</a:t>
            </a:r>
          </a:p>
          <a:p>
            <a:endParaRPr lang="es-AR" sz="1200" b="1" u="sng" dirty="0">
              <a:solidFill>
                <a:srgbClr val="FFC000"/>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Hay evidencia de</a:t>
            </a:r>
            <a:r>
              <a:rPr lang="es-AR" sz="1200" b="0" i="0" dirty="0">
                <a:solidFill>
                  <a:srgbClr val="CCCCCC"/>
                </a:solidFill>
                <a:effectLst/>
                <a:latin typeface="Consolas" panose="020B0609020204030204" pitchFamily="49" charset="0"/>
              </a:rPr>
              <a:t> </a:t>
            </a:r>
            <a:r>
              <a:rPr lang="es-AR" sz="1200" b="1" dirty="0">
                <a:solidFill>
                  <a:schemeClr val="bg1"/>
                </a:solidFill>
                <a:latin typeface="Arial" panose="020B0604020202020204" pitchFamily="34" charset="0"/>
                <a:cs typeface="Arial" panose="020B0604020202020204" pitchFamily="34" charset="0"/>
              </a:rPr>
              <a:t>una diferencia significativa en que a las interacciones relacionadas a pagos se dan del 25 al 05 de cada mes y son resueltos en mas de un 70%</a:t>
            </a:r>
          </a:p>
        </p:txBody>
      </p:sp>
      <p:pic>
        <p:nvPicPr>
          <p:cNvPr id="17" name="Imagen 16">
            <a:extLst>
              <a:ext uri="{FF2B5EF4-FFF2-40B4-BE49-F238E27FC236}">
                <a16:creationId xmlns:a16="http://schemas.microsoft.com/office/drawing/2014/main" id="{9C3E56B7-C2E9-24F7-CEA3-9EC3ABEC3D61}"/>
              </a:ext>
            </a:extLst>
          </p:cNvPr>
          <p:cNvPicPr>
            <a:picLocks noChangeAspect="1"/>
          </p:cNvPicPr>
          <p:nvPr/>
        </p:nvPicPr>
        <p:blipFill>
          <a:blip r:embed="rId4"/>
          <a:stretch>
            <a:fillRect/>
          </a:stretch>
        </p:blipFill>
        <p:spPr>
          <a:xfrm>
            <a:off x="2224750" y="4142387"/>
            <a:ext cx="4301022" cy="1855343"/>
          </a:xfrm>
          <a:prstGeom prst="rect">
            <a:avLst/>
          </a:prstGeom>
        </p:spPr>
      </p:pic>
    </p:spTree>
    <p:extLst>
      <p:ext uri="{BB962C8B-B14F-4D97-AF65-F5344CB8AC3E}">
        <p14:creationId xmlns:p14="http://schemas.microsoft.com/office/powerpoint/2010/main" val="1031052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838CFE"/>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120131" y="1753123"/>
            <a:ext cx="4885022" cy="1938992"/>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u="sng"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De reducirse un 10% de los contactos del principal motivo se generaría una eficiencia en tiempos operativos de más de un 4%</a:t>
            </a: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Concluyente</a:t>
            </a:r>
          </a:p>
          <a:p>
            <a:endParaRPr lang="es-AR" sz="1200" b="1" u="sng" dirty="0">
              <a:solidFill>
                <a:srgbClr val="FFC000"/>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Hay evidencia</a:t>
            </a:r>
            <a:r>
              <a:rPr lang="es-AR" sz="1200" b="1" dirty="0">
                <a:solidFill>
                  <a:srgbClr val="CCCCCC"/>
                </a:solidFill>
                <a:latin typeface="Consolas" panose="020B0609020204030204" pitchFamily="49" charset="0"/>
                <a:cs typeface="Arial" panose="020B0604020202020204" pitchFamily="34" charset="0"/>
              </a:rPr>
              <a:t> </a:t>
            </a:r>
            <a:r>
              <a:rPr lang="es-AR" sz="1200" b="1" dirty="0">
                <a:solidFill>
                  <a:schemeClr val="bg1"/>
                </a:solidFill>
                <a:latin typeface="Arial" panose="020B0604020202020204" pitchFamily="34" charset="0"/>
                <a:cs typeface="Arial" panose="020B0604020202020204" pitchFamily="34" charset="0"/>
              </a:rPr>
              <a:t>significativa de reducirse un 10% de los contactos del principal motivo se generaría una eficiencia en tiempos operativos de más de un 4%</a:t>
            </a:r>
          </a:p>
        </p:txBody>
      </p:sp>
      <p:pic>
        <p:nvPicPr>
          <p:cNvPr id="13" name="Imagen 12">
            <a:extLst>
              <a:ext uri="{FF2B5EF4-FFF2-40B4-BE49-F238E27FC236}">
                <a16:creationId xmlns:a16="http://schemas.microsoft.com/office/drawing/2014/main" id="{22264A90-6715-F239-9527-40B4568C7A64}"/>
              </a:ext>
            </a:extLst>
          </p:cNvPr>
          <p:cNvPicPr>
            <a:picLocks noChangeAspect="1"/>
          </p:cNvPicPr>
          <p:nvPr/>
        </p:nvPicPr>
        <p:blipFill>
          <a:blip r:embed="rId4"/>
          <a:stretch>
            <a:fillRect/>
          </a:stretch>
        </p:blipFill>
        <p:spPr>
          <a:xfrm>
            <a:off x="2217564" y="3703747"/>
            <a:ext cx="4139243" cy="2357161"/>
          </a:xfrm>
          <a:prstGeom prst="rect">
            <a:avLst/>
          </a:prstGeom>
        </p:spPr>
      </p:pic>
    </p:spTree>
    <p:extLst>
      <p:ext uri="{BB962C8B-B14F-4D97-AF65-F5344CB8AC3E}">
        <p14:creationId xmlns:p14="http://schemas.microsoft.com/office/powerpoint/2010/main" val="2920636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persona con los brazos levantados&#10;&#10;Descripción generada automáticamente con confianza media">
            <a:extLst>
              <a:ext uri="{FF2B5EF4-FFF2-40B4-BE49-F238E27FC236}">
                <a16:creationId xmlns:a16="http://schemas.microsoft.com/office/drawing/2014/main" id="{CBC6F0AF-8ED9-0D6C-D98F-44E80D5D3076}"/>
              </a:ext>
            </a:extLst>
          </p:cNvPr>
          <p:cNvPicPr>
            <a:picLocks noChangeAspect="1"/>
          </p:cNvPicPr>
          <p:nvPr/>
        </p:nvPicPr>
        <p:blipFill>
          <a:blip r:embed="rId3">
            <a:alphaModFix amt="35000"/>
          </a:blip>
          <a:stretch>
            <a:fillRect/>
          </a:stretch>
        </p:blipFill>
        <p:spPr>
          <a:xfrm>
            <a:off x="0" y="0"/>
            <a:ext cx="12192000" cy="6858000"/>
          </a:xfrm>
          <a:prstGeom prst="rect">
            <a:avLst/>
          </a:prstGeom>
        </p:spPr>
      </p:pic>
      <p:sp>
        <p:nvSpPr>
          <p:cNvPr id="56" name="Rectángulo 55">
            <a:extLst>
              <a:ext uri="{FF2B5EF4-FFF2-40B4-BE49-F238E27FC236}">
                <a16:creationId xmlns:a16="http://schemas.microsoft.com/office/drawing/2014/main" id="{5DD23044-EDD3-2B2A-FB5A-B2D9A8F6357C}"/>
              </a:ext>
            </a:extLst>
          </p:cNvPr>
          <p:cNvSpPr/>
          <p:nvPr/>
        </p:nvSpPr>
        <p:spPr>
          <a:xfrm>
            <a:off x="0" y="0"/>
            <a:ext cx="4915218" cy="6858000"/>
          </a:xfrm>
          <a:prstGeom prst="rect">
            <a:avLst/>
          </a:prstGeom>
          <a:gradFill flip="none" rotWithShape="1">
            <a:gsLst>
              <a:gs pos="0">
                <a:srgbClr val="009ADA">
                  <a:alpha val="29000"/>
                </a:srgbClr>
              </a:gs>
              <a:gs pos="9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5" name="Gráfico 4" descr="Cabeza con engranajes contorno">
            <a:extLst>
              <a:ext uri="{FF2B5EF4-FFF2-40B4-BE49-F238E27FC236}">
                <a16:creationId xmlns:a16="http://schemas.microsoft.com/office/drawing/2014/main" id="{EA7535BA-3867-53E5-BD01-8CA6C84E5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5" y="248041"/>
            <a:ext cx="998868" cy="998868"/>
          </a:xfrm>
          <a:prstGeom prst="rect">
            <a:avLst/>
          </a:prstGeom>
        </p:spPr>
      </p:pic>
      <p:sp>
        <p:nvSpPr>
          <p:cNvPr id="6" name="Título 1">
            <a:extLst>
              <a:ext uri="{FF2B5EF4-FFF2-40B4-BE49-F238E27FC236}">
                <a16:creationId xmlns:a16="http://schemas.microsoft.com/office/drawing/2014/main" id="{E2DDC7F2-F6BA-D04A-A97B-F2EFF8FCE45D}"/>
              </a:ext>
            </a:extLst>
          </p:cNvPr>
          <p:cNvSpPr txBox="1">
            <a:spLocks/>
          </p:cNvSpPr>
          <p:nvPr/>
        </p:nvSpPr>
        <p:spPr>
          <a:xfrm>
            <a:off x="1009333" y="248041"/>
            <a:ext cx="4915218" cy="1236612"/>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solidFill>
                  <a:schemeClr val="bg1">
                    <a:lumMod val="85000"/>
                  </a:schemeClr>
                </a:solidFill>
                <a:latin typeface="Arial Black" panose="020B0A04020102020204" pitchFamily="34" charset="0"/>
              </a:rPr>
              <a:t>INSIGHTS &amp; HIPÓTESIS</a:t>
            </a:r>
          </a:p>
        </p:txBody>
      </p:sp>
      <p:sp>
        <p:nvSpPr>
          <p:cNvPr id="4" name="Rectángulo 3">
            <a:extLst>
              <a:ext uri="{FF2B5EF4-FFF2-40B4-BE49-F238E27FC236}">
                <a16:creationId xmlns:a16="http://schemas.microsoft.com/office/drawing/2014/main" id="{68F5083F-FDB5-F13B-C37C-CB8296426611}"/>
              </a:ext>
            </a:extLst>
          </p:cNvPr>
          <p:cNvSpPr/>
          <p:nvPr/>
        </p:nvSpPr>
        <p:spPr>
          <a:xfrm rot="10800000">
            <a:off x="4915218" y="0"/>
            <a:ext cx="451109" cy="6858000"/>
          </a:xfrm>
          <a:prstGeom prst="rect">
            <a:avLst/>
          </a:prstGeom>
          <a:gradFill flip="none" rotWithShape="1">
            <a:gsLst>
              <a:gs pos="0">
                <a:srgbClr val="009ADA">
                  <a:alpha val="51000"/>
                </a:srgbClr>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7" name="Rectángulo: esquinas redondeadas 6">
            <a:extLst>
              <a:ext uri="{FF2B5EF4-FFF2-40B4-BE49-F238E27FC236}">
                <a16:creationId xmlns:a16="http://schemas.microsoft.com/office/drawing/2014/main" id="{7FA95C7F-75AD-5D35-55D6-721655E396F9}"/>
              </a:ext>
            </a:extLst>
          </p:cNvPr>
          <p:cNvSpPr/>
          <p:nvPr/>
        </p:nvSpPr>
        <p:spPr>
          <a:xfrm>
            <a:off x="5755414" y="443345"/>
            <a:ext cx="6031345" cy="1041308"/>
          </a:xfrm>
          <a:prstGeom prst="roundRect">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extLst>
              <a:ext uri="{FF2B5EF4-FFF2-40B4-BE49-F238E27FC236}">
                <a16:creationId xmlns:a16="http://schemas.microsoft.com/office/drawing/2014/main" id="{59C99B79-51E2-E286-2A5D-953E7856C1D4}"/>
              </a:ext>
            </a:extLst>
          </p:cNvPr>
          <p:cNvSpPr txBox="1"/>
          <p:nvPr/>
        </p:nvSpPr>
        <p:spPr>
          <a:xfrm>
            <a:off x="6267450" y="528310"/>
            <a:ext cx="5407313" cy="938719"/>
          </a:xfrm>
          <a:prstGeom prst="rect">
            <a:avLst/>
          </a:prstGeom>
          <a:noFill/>
        </p:spPr>
        <p:txBody>
          <a:bodyPr wrap="square" rtlCol="0">
            <a:spAutoFit/>
          </a:bodyPr>
          <a:lstStyle/>
          <a:p>
            <a:r>
              <a:rPr lang="es-AR" sz="1100" b="1" dirty="0">
                <a:solidFill>
                  <a:schemeClr val="tx1">
                    <a:lumMod val="50000"/>
                    <a:lumOff val="50000"/>
                  </a:schemeClr>
                </a:solidFill>
                <a:latin typeface="Arial Black" panose="020B0A04020102020204" pitchFamily="34" charset="0"/>
                <a:cs typeface="Arial" panose="020B0604020202020204" pitchFamily="34" charset="0"/>
              </a:rPr>
              <a:t>El nivel de servicio se encuentra en un nivel medio, ya que solo el 44,3% de las llamadas se atienden dentro del primer minuto. Algunos de los motivos son que, aunque la distribución de llamadas es normal, la distribución de agentes es uniforme y no se ajusta a los horarios, ni días con mayor volumen demanda.</a:t>
            </a:r>
          </a:p>
        </p:txBody>
      </p:sp>
      <p:sp>
        <p:nvSpPr>
          <p:cNvPr id="9" name="Rectángulo 8">
            <a:extLst>
              <a:ext uri="{FF2B5EF4-FFF2-40B4-BE49-F238E27FC236}">
                <a16:creationId xmlns:a16="http://schemas.microsoft.com/office/drawing/2014/main" id="{3A13DEE9-BCEB-C438-CAF6-01260252CA18}"/>
              </a:ext>
            </a:extLst>
          </p:cNvPr>
          <p:cNvSpPr/>
          <p:nvPr/>
        </p:nvSpPr>
        <p:spPr>
          <a:xfrm>
            <a:off x="5796078" y="510028"/>
            <a:ext cx="599844" cy="923330"/>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5400" b="1" cap="none" spc="0" dirty="0">
                <a:ln/>
                <a:solidFill>
                  <a:schemeClr val="bg2"/>
                </a:solidFill>
                <a:effectLst/>
              </a:rPr>
              <a:t>1</a:t>
            </a:r>
          </a:p>
        </p:txBody>
      </p:sp>
      <p:sp>
        <p:nvSpPr>
          <p:cNvPr id="10" name="Rectángulo: esquinas redondeadas 9">
            <a:extLst>
              <a:ext uri="{FF2B5EF4-FFF2-40B4-BE49-F238E27FC236}">
                <a16:creationId xmlns:a16="http://schemas.microsoft.com/office/drawing/2014/main" id="{14D02F35-6A5B-4C9B-FFAB-C8DA2A96E6C7}"/>
              </a:ext>
            </a:extLst>
          </p:cNvPr>
          <p:cNvSpPr/>
          <p:nvPr/>
        </p:nvSpPr>
        <p:spPr>
          <a:xfrm>
            <a:off x="5755414" y="1879324"/>
            <a:ext cx="6031345" cy="844251"/>
          </a:xfrm>
          <a:prstGeom prst="roundRect">
            <a:avLst/>
          </a:prstGeom>
          <a:solidFill>
            <a:schemeClr val="bg1">
              <a:alpha val="6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a:extLst>
              <a:ext uri="{FF2B5EF4-FFF2-40B4-BE49-F238E27FC236}">
                <a16:creationId xmlns:a16="http://schemas.microsoft.com/office/drawing/2014/main" id="{441E39C7-889E-72B0-0416-6472D9EA1C08}"/>
              </a:ext>
            </a:extLst>
          </p:cNvPr>
          <p:cNvSpPr txBox="1"/>
          <p:nvPr/>
        </p:nvSpPr>
        <p:spPr>
          <a:xfrm>
            <a:off x="6267450" y="1927998"/>
            <a:ext cx="5519308" cy="769441"/>
          </a:xfrm>
          <a:prstGeom prst="rect">
            <a:avLst/>
          </a:prstGeom>
          <a:noFill/>
        </p:spPr>
        <p:txBody>
          <a:bodyPr wrap="square" rtlCol="0">
            <a:spAutoFit/>
          </a:bodyPr>
          <a:lstStyle/>
          <a:p>
            <a:r>
              <a:rPr lang="es-AR" sz="1100" b="1" dirty="0">
                <a:solidFill>
                  <a:schemeClr val="tx1">
                    <a:lumMod val="50000"/>
                    <a:lumOff val="50000"/>
                  </a:schemeClr>
                </a:solidFill>
                <a:latin typeface="Arial Black" panose="020B0A04020102020204" pitchFamily="34" charset="0"/>
                <a:cs typeface="Arial" panose="020B0604020202020204" pitchFamily="34" charset="0"/>
              </a:rPr>
              <a:t>La distribución basada en el motivo de la llamada es esencialmente homogénea; no encontramos ninguna correlación evidente con respecto a la época del mes, ni observamos que alguno de los casos presente un volumen notablemente superior al resto.</a:t>
            </a:r>
          </a:p>
        </p:txBody>
      </p:sp>
      <p:sp>
        <p:nvSpPr>
          <p:cNvPr id="13" name="Rectángulo: esquinas redondeadas 12">
            <a:extLst>
              <a:ext uri="{FF2B5EF4-FFF2-40B4-BE49-F238E27FC236}">
                <a16:creationId xmlns:a16="http://schemas.microsoft.com/office/drawing/2014/main" id="{3C300B25-91BF-7332-D17C-B3D6455DD696}"/>
              </a:ext>
            </a:extLst>
          </p:cNvPr>
          <p:cNvSpPr/>
          <p:nvPr/>
        </p:nvSpPr>
        <p:spPr>
          <a:xfrm>
            <a:off x="5755414" y="3109010"/>
            <a:ext cx="6031345" cy="1629722"/>
          </a:xfrm>
          <a:prstGeom prst="roundRect">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a:extLst>
              <a:ext uri="{FF2B5EF4-FFF2-40B4-BE49-F238E27FC236}">
                <a16:creationId xmlns:a16="http://schemas.microsoft.com/office/drawing/2014/main" id="{6D2DB0CD-274A-DE81-3C58-5D1427AE5B33}"/>
              </a:ext>
            </a:extLst>
          </p:cNvPr>
          <p:cNvSpPr txBox="1"/>
          <p:nvPr/>
        </p:nvSpPr>
        <p:spPr>
          <a:xfrm>
            <a:off x="6267450" y="3208740"/>
            <a:ext cx="5462708" cy="1446550"/>
          </a:xfrm>
          <a:prstGeom prst="rect">
            <a:avLst/>
          </a:prstGeom>
          <a:noFill/>
        </p:spPr>
        <p:txBody>
          <a:bodyPr wrap="square">
            <a:spAutoFit/>
          </a:bodyPr>
          <a:lstStyle/>
          <a:p>
            <a:r>
              <a:rPr lang="es-AR" sz="1100" b="1" dirty="0">
                <a:solidFill>
                  <a:schemeClr val="tx1">
                    <a:lumMod val="50000"/>
                    <a:lumOff val="50000"/>
                  </a:schemeClr>
                </a:solidFill>
                <a:latin typeface="Arial Black" panose="020B0A04020102020204" pitchFamily="34" charset="0"/>
                <a:cs typeface="Arial" panose="020B0604020202020204" pitchFamily="34" charset="0"/>
              </a:rPr>
              <a:t>El análisis reveló que el nivel de satisfacción de los clientes no muestra una diferencia significativa entre consultas resueltas y no resueltas. Además, no se encontró evidencia que respalde la idea de que un mayor tiempo de espera esté correlacionado con una disminución en la satisfacción del cliente. Estos resultados sugieren que otros factores podrían influir en la percepción de los clientes, y se recomienda explorar variables adicionales para comprender completamente los determinantes del nivel de satisfacción.</a:t>
            </a:r>
          </a:p>
        </p:txBody>
      </p:sp>
      <p:sp>
        <p:nvSpPr>
          <p:cNvPr id="16" name="Rectángulo 15">
            <a:extLst>
              <a:ext uri="{FF2B5EF4-FFF2-40B4-BE49-F238E27FC236}">
                <a16:creationId xmlns:a16="http://schemas.microsoft.com/office/drawing/2014/main" id="{EA57EC48-EC13-671C-0400-B33CF97161B2}"/>
              </a:ext>
            </a:extLst>
          </p:cNvPr>
          <p:cNvSpPr/>
          <p:nvPr/>
        </p:nvSpPr>
        <p:spPr>
          <a:xfrm>
            <a:off x="5796078" y="1825056"/>
            <a:ext cx="599844" cy="923330"/>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5400" b="1" dirty="0">
                <a:ln/>
                <a:solidFill>
                  <a:schemeClr val="bg2"/>
                </a:solidFill>
              </a:rPr>
              <a:t>2</a:t>
            </a:r>
            <a:endParaRPr lang="es-ES" sz="5400" b="1" cap="none" spc="0" dirty="0">
              <a:ln/>
              <a:solidFill>
                <a:schemeClr val="bg2"/>
              </a:solidFill>
              <a:effectLst/>
            </a:endParaRPr>
          </a:p>
        </p:txBody>
      </p:sp>
      <p:sp>
        <p:nvSpPr>
          <p:cNvPr id="17" name="Rectángulo 16">
            <a:extLst>
              <a:ext uri="{FF2B5EF4-FFF2-40B4-BE49-F238E27FC236}">
                <a16:creationId xmlns:a16="http://schemas.microsoft.com/office/drawing/2014/main" id="{18CB7D73-02F8-B542-0DDF-4DD2048C95FE}"/>
              </a:ext>
            </a:extLst>
          </p:cNvPr>
          <p:cNvSpPr/>
          <p:nvPr/>
        </p:nvSpPr>
        <p:spPr>
          <a:xfrm>
            <a:off x="5796078" y="3483389"/>
            <a:ext cx="599844" cy="923330"/>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5400" b="1" cap="none" spc="0" dirty="0">
                <a:ln/>
                <a:solidFill>
                  <a:schemeClr val="bg2"/>
                </a:solidFill>
                <a:effectLst/>
              </a:rPr>
              <a:t>3</a:t>
            </a:r>
          </a:p>
        </p:txBody>
      </p:sp>
      <p:sp>
        <p:nvSpPr>
          <p:cNvPr id="18" name="Rectángulo: esquinas redondeadas 17">
            <a:extLst>
              <a:ext uri="{FF2B5EF4-FFF2-40B4-BE49-F238E27FC236}">
                <a16:creationId xmlns:a16="http://schemas.microsoft.com/office/drawing/2014/main" id="{FFB85FBF-9A6B-F896-EFD4-AD1EE5787193}"/>
              </a:ext>
            </a:extLst>
          </p:cNvPr>
          <p:cNvSpPr/>
          <p:nvPr/>
        </p:nvSpPr>
        <p:spPr>
          <a:xfrm>
            <a:off x="5755414" y="5122446"/>
            <a:ext cx="6031345" cy="1028972"/>
          </a:xfrm>
          <a:prstGeom prst="roundRect">
            <a:avLst/>
          </a:prstGeom>
          <a:solidFill>
            <a:schemeClr val="bg1">
              <a:alpha val="5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Rectángulo 18">
            <a:extLst>
              <a:ext uri="{FF2B5EF4-FFF2-40B4-BE49-F238E27FC236}">
                <a16:creationId xmlns:a16="http://schemas.microsoft.com/office/drawing/2014/main" id="{3A710B9D-69E6-465A-C2EB-AEBCF68D8A6F}"/>
              </a:ext>
            </a:extLst>
          </p:cNvPr>
          <p:cNvSpPr/>
          <p:nvPr/>
        </p:nvSpPr>
        <p:spPr>
          <a:xfrm>
            <a:off x="5796078" y="5122446"/>
            <a:ext cx="599844" cy="923330"/>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5400" b="1" dirty="0">
                <a:ln/>
                <a:solidFill>
                  <a:schemeClr val="bg2"/>
                </a:solidFill>
              </a:rPr>
              <a:t>4</a:t>
            </a:r>
            <a:endParaRPr lang="es-ES" sz="5400" b="1" cap="none" spc="0" dirty="0">
              <a:ln/>
              <a:solidFill>
                <a:schemeClr val="bg2"/>
              </a:solidFill>
              <a:effectLst/>
            </a:endParaRPr>
          </a:p>
        </p:txBody>
      </p:sp>
      <p:sp>
        <p:nvSpPr>
          <p:cNvPr id="21" name="CuadroTexto 20">
            <a:extLst>
              <a:ext uri="{FF2B5EF4-FFF2-40B4-BE49-F238E27FC236}">
                <a16:creationId xmlns:a16="http://schemas.microsoft.com/office/drawing/2014/main" id="{21B9ECD4-F89B-3C8A-42D3-65560BEC536C}"/>
              </a:ext>
            </a:extLst>
          </p:cNvPr>
          <p:cNvSpPr txBox="1"/>
          <p:nvPr/>
        </p:nvSpPr>
        <p:spPr>
          <a:xfrm>
            <a:off x="6267450" y="5263362"/>
            <a:ext cx="5407312" cy="769441"/>
          </a:xfrm>
          <a:prstGeom prst="rect">
            <a:avLst/>
          </a:prstGeom>
          <a:noFill/>
        </p:spPr>
        <p:txBody>
          <a:bodyPr wrap="square">
            <a:spAutoFit/>
          </a:bodyPr>
          <a:lstStyle/>
          <a:p>
            <a:r>
              <a:rPr lang="es-AR" sz="1100" b="1" dirty="0">
                <a:solidFill>
                  <a:schemeClr val="tx1">
                    <a:lumMod val="50000"/>
                    <a:lumOff val="50000"/>
                  </a:schemeClr>
                </a:solidFill>
                <a:latin typeface="Arial Black" panose="020B0A04020102020204" pitchFamily="34" charset="0"/>
                <a:cs typeface="Arial" panose="020B0604020202020204" pitchFamily="34" charset="0"/>
              </a:rPr>
              <a:t>De reducirse un 10% de los contactos del principal motivo se generaría una eficiencia en tiempos operativos de más de un 8%,</a:t>
            </a:r>
          </a:p>
          <a:p>
            <a:r>
              <a:rPr lang="es-AR" sz="1100" b="1" dirty="0">
                <a:solidFill>
                  <a:schemeClr val="tx1">
                    <a:lumMod val="50000"/>
                    <a:lumOff val="50000"/>
                  </a:schemeClr>
                </a:solidFill>
                <a:latin typeface="Arial Black" panose="020B0A04020102020204" pitchFamily="34" charset="0"/>
                <a:cs typeface="Arial" panose="020B0604020202020204" pitchFamily="34" charset="0"/>
              </a:rPr>
              <a:t>Abordaremos esta conclusión con mayor detalle y la utilizaremos para realizar un potencial Business Case.</a:t>
            </a:r>
          </a:p>
        </p:txBody>
      </p:sp>
    </p:spTree>
    <p:extLst>
      <p:ext uri="{BB962C8B-B14F-4D97-AF65-F5344CB8AC3E}">
        <p14:creationId xmlns:p14="http://schemas.microsoft.com/office/powerpoint/2010/main" val="4079934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2" name="Diagrama de flujo: conector fuera de página 11">
            <a:extLst>
              <a:ext uri="{FF2B5EF4-FFF2-40B4-BE49-F238E27FC236}">
                <a16:creationId xmlns:a16="http://schemas.microsoft.com/office/drawing/2014/main" id="{4DE8B13D-BB11-F0A8-AF9C-1530B6F1952D}"/>
              </a:ext>
            </a:extLst>
          </p:cNvPr>
          <p:cNvSpPr/>
          <p:nvPr/>
        </p:nvSpPr>
        <p:spPr>
          <a:xfrm rot="10800000">
            <a:off x="1085853" y="3406240"/>
            <a:ext cx="1695450" cy="1800000"/>
          </a:xfrm>
          <a:prstGeom prst="flowChartOffpageConnector">
            <a:avLst/>
          </a:prstGeom>
          <a:solidFill>
            <a:srgbClr val="019EDB"/>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magen en blanco y negro&#10;&#10;Descripción generada automáticamente con confianza baja">
            <a:extLst>
              <a:ext uri="{FF2B5EF4-FFF2-40B4-BE49-F238E27FC236}">
                <a16:creationId xmlns:a16="http://schemas.microsoft.com/office/drawing/2014/main" id="{3EAB25F8-56ED-136A-A046-3CAD767915C4}"/>
              </a:ext>
            </a:extLst>
          </p:cNvPr>
          <p:cNvPicPr>
            <a:picLocks noChangeAspect="1"/>
          </p:cNvPicPr>
          <p:nvPr/>
        </p:nvPicPr>
        <p:blipFill>
          <a:blip r:embed="rId4">
            <a:duotone>
              <a:schemeClr val="accent1">
                <a:shade val="45000"/>
                <a:satMod val="135000"/>
              </a:schemeClr>
              <a:prstClr val="white"/>
            </a:duotone>
          </a:blip>
          <a:stretch>
            <a:fillRect/>
          </a:stretch>
        </p:blipFill>
        <p:spPr>
          <a:xfrm>
            <a:off x="1423138" y="3038946"/>
            <a:ext cx="1384358" cy="1384358"/>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NEXT STEP</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CuadroTexto 3">
            <a:extLst>
              <a:ext uri="{FF2B5EF4-FFF2-40B4-BE49-F238E27FC236}">
                <a16:creationId xmlns:a16="http://schemas.microsoft.com/office/drawing/2014/main" id="{BDC7ACE9-CA9E-8940-F88D-026F1EB8ACE9}"/>
              </a:ext>
            </a:extLst>
          </p:cNvPr>
          <p:cNvSpPr txBox="1"/>
          <p:nvPr/>
        </p:nvSpPr>
        <p:spPr>
          <a:xfrm>
            <a:off x="1102521" y="4744554"/>
            <a:ext cx="1695449"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FACTIBILIDAD &amp; ESTRATEGIA</a:t>
            </a:r>
          </a:p>
        </p:txBody>
      </p:sp>
      <p:sp>
        <p:nvSpPr>
          <p:cNvPr id="14" name="Rectángulo 13">
            <a:extLst>
              <a:ext uri="{FF2B5EF4-FFF2-40B4-BE49-F238E27FC236}">
                <a16:creationId xmlns:a16="http://schemas.microsoft.com/office/drawing/2014/main" id="{8F2CC45F-D751-4B17-B66A-2B570E8080BA}"/>
              </a:ext>
            </a:extLst>
          </p:cNvPr>
          <p:cNvSpPr/>
          <p:nvPr/>
        </p:nvSpPr>
        <p:spPr>
          <a:xfrm>
            <a:off x="1074175" y="5449668"/>
            <a:ext cx="3788339" cy="561975"/>
          </a:xfrm>
          <a:prstGeom prst="rect">
            <a:avLst/>
          </a:prstGeom>
          <a:gradFill flip="none" rotWithShape="1">
            <a:gsLst>
              <a:gs pos="0">
                <a:schemeClr val="bg1">
                  <a:lumMod val="95000"/>
                  <a:alpha val="61000"/>
                </a:schemeClr>
              </a:gs>
              <a:gs pos="75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rgbClr val="028DD9"/>
                </a:solidFill>
                <a:latin typeface="Arial Black" panose="020B0A04020102020204" pitchFamily="34" charset="0"/>
              </a:rPr>
              <a:t>Etapa </a:t>
            </a:r>
            <a:r>
              <a:rPr lang="es-ES" dirty="0" err="1">
                <a:solidFill>
                  <a:srgbClr val="028DD9"/>
                </a:solidFill>
                <a:latin typeface="Arial Black" panose="020B0A04020102020204" pitchFamily="34" charset="0"/>
              </a:rPr>
              <a:t>N°</a:t>
            </a:r>
            <a:r>
              <a:rPr lang="es-ES" dirty="0">
                <a:solidFill>
                  <a:srgbClr val="028DD9"/>
                </a:solidFill>
                <a:latin typeface="Arial Black" panose="020B0A04020102020204" pitchFamily="34" charset="0"/>
              </a:rPr>
              <a:t> 1 diseño</a:t>
            </a:r>
            <a:endParaRPr lang="es-ES" noProof="0" dirty="0">
              <a:solidFill>
                <a:srgbClr val="028DD9"/>
              </a:solidFill>
              <a:latin typeface="Arial Black" panose="020B0A04020102020204" pitchFamily="34" charset="0"/>
            </a:endParaRPr>
          </a:p>
        </p:txBody>
      </p:sp>
      <p:sp>
        <p:nvSpPr>
          <p:cNvPr id="15" name="Diagrama de flujo: conector fuera de página 14">
            <a:extLst>
              <a:ext uri="{FF2B5EF4-FFF2-40B4-BE49-F238E27FC236}">
                <a16:creationId xmlns:a16="http://schemas.microsoft.com/office/drawing/2014/main" id="{466B1E76-A011-74EF-2361-2ED34D7F0DEA}"/>
              </a:ext>
            </a:extLst>
          </p:cNvPr>
          <p:cNvSpPr/>
          <p:nvPr/>
        </p:nvSpPr>
        <p:spPr>
          <a:xfrm rot="10800000">
            <a:off x="9410697" y="2686241"/>
            <a:ext cx="1695450" cy="2520000"/>
          </a:xfrm>
          <a:prstGeom prst="flowChartOffpageConnector">
            <a:avLst/>
          </a:prstGeom>
          <a:solidFill>
            <a:srgbClr val="002FAA"/>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fuera de página 15">
            <a:extLst>
              <a:ext uri="{FF2B5EF4-FFF2-40B4-BE49-F238E27FC236}">
                <a16:creationId xmlns:a16="http://schemas.microsoft.com/office/drawing/2014/main" id="{248BA35A-9961-41CA-7D66-6F82C6C39CBF}"/>
              </a:ext>
            </a:extLst>
          </p:cNvPr>
          <p:cNvSpPr/>
          <p:nvPr/>
        </p:nvSpPr>
        <p:spPr>
          <a:xfrm rot="10800000">
            <a:off x="7329486" y="2866241"/>
            <a:ext cx="1695450" cy="2340000"/>
          </a:xfrm>
          <a:prstGeom prst="flowChartOffpageConnector">
            <a:avLst/>
          </a:prstGeom>
          <a:solidFill>
            <a:srgbClr val="3246B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fuera de página 16">
            <a:extLst>
              <a:ext uri="{FF2B5EF4-FFF2-40B4-BE49-F238E27FC236}">
                <a16:creationId xmlns:a16="http://schemas.microsoft.com/office/drawing/2014/main" id="{0CF7FB22-E34A-2E73-8095-5D81F3BF1F32}"/>
              </a:ext>
            </a:extLst>
          </p:cNvPr>
          <p:cNvSpPr/>
          <p:nvPr/>
        </p:nvSpPr>
        <p:spPr>
          <a:xfrm rot="10800000">
            <a:off x="5248275" y="3046241"/>
            <a:ext cx="1695450" cy="2160000"/>
          </a:xfrm>
          <a:prstGeom prst="flowChartOffpageConnector">
            <a:avLst/>
          </a:prstGeom>
          <a:solidFill>
            <a:srgbClr val="3B76C6"/>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fuera de página 17">
            <a:extLst>
              <a:ext uri="{FF2B5EF4-FFF2-40B4-BE49-F238E27FC236}">
                <a16:creationId xmlns:a16="http://schemas.microsoft.com/office/drawing/2014/main" id="{70EDBDD7-8D68-C1F5-7912-7A657CE110CB}"/>
              </a:ext>
            </a:extLst>
          </p:cNvPr>
          <p:cNvSpPr/>
          <p:nvPr/>
        </p:nvSpPr>
        <p:spPr>
          <a:xfrm rot="10800000">
            <a:off x="3167064" y="3226241"/>
            <a:ext cx="1695450" cy="1980000"/>
          </a:xfrm>
          <a:prstGeom prst="flowChartOffpageConnector">
            <a:avLst/>
          </a:prstGeom>
          <a:solidFill>
            <a:srgbClr val="028DD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 </a:t>
            </a:r>
          </a:p>
        </p:txBody>
      </p:sp>
      <p:sp>
        <p:nvSpPr>
          <p:cNvPr id="27" name="CuadroTexto 26">
            <a:extLst>
              <a:ext uri="{FF2B5EF4-FFF2-40B4-BE49-F238E27FC236}">
                <a16:creationId xmlns:a16="http://schemas.microsoft.com/office/drawing/2014/main" id="{BC1EE127-A55C-F943-4633-3BDED7BA0618}"/>
              </a:ext>
            </a:extLst>
          </p:cNvPr>
          <p:cNvSpPr txBox="1"/>
          <p:nvPr/>
        </p:nvSpPr>
        <p:spPr>
          <a:xfrm>
            <a:off x="7446167"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TEST Y </a:t>
            </a:r>
          </a:p>
          <a:p>
            <a:r>
              <a:rPr lang="es-AR" sz="1200" dirty="0">
                <a:solidFill>
                  <a:schemeClr val="bg1"/>
                </a:solidFill>
                <a:latin typeface="Arial Black" panose="020B0A04020102020204" pitchFamily="34" charset="0"/>
              </a:rPr>
              <a:t>KICK OFF</a:t>
            </a:r>
          </a:p>
        </p:txBody>
      </p:sp>
      <p:sp>
        <p:nvSpPr>
          <p:cNvPr id="28" name="CuadroTexto 27">
            <a:extLst>
              <a:ext uri="{FF2B5EF4-FFF2-40B4-BE49-F238E27FC236}">
                <a16:creationId xmlns:a16="http://schemas.microsoft.com/office/drawing/2014/main" id="{06F4C846-F1D2-69CF-1522-E786776345B7}"/>
              </a:ext>
            </a:extLst>
          </p:cNvPr>
          <p:cNvSpPr txBox="1"/>
          <p:nvPr/>
        </p:nvSpPr>
        <p:spPr>
          <a:xfrm>
            <a:off x="5245892" y="4744554"/>
            <a:ext cx="1795463"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CONSTRUCCIÓN Y ENTRENAMIENTO</a:t>
            </a:r>
          </a:p>
        </p:txBody>
      </p:sp>
      <p:sp>
        <p:nvSpPr>
          <p:cNvPr id="29" name="CuadroTexto 28">
            <a:extLst>
              <a:ext uri="{FF2B5EF4-FFF2-40B4-BE49-F238E27FC236}">
                <a16:creationId xmlns:a16="http://schemas.microsoft.com/office/drawing/2014/main" id="{BF21A5FD-1B59-B1FD-4BFB-4C9B39D0651D}"/>
              </a:ext>
            </a:extLst>
          </p:cNvPr>
          <p:cNvSpPr txBox="1"/>
          <p:nvPr/>
        </p:nvSpPr>
        <p:spPr>
          <a:xfrm>
            <a:off x="3336131"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DISEÑO DEL MODELO</a:t>
            </a:r>
          </a:p>
        </p:txBody>
      </p:sp>
      <p:sp>
        <p:nvSpPr>
          <p:cNvPr id="30" name="CuadroTexto 29">
            <a:extLst>
              <a:ext uri="{FF2B5EF4-FFF2-40B4-BE49-F238E27FC236}">
                <a16:creationId xmlns:a16="http://schemas.microsoft.com/office/drawing/2014/main" id="{5082E533-825B-B240-3AD1-83C3D6FA2C3B}"/>
              </a:ext>
            </a:extLst>
          </p:cNvPr>
          <p:cNvSpPr txBox="1"/>
          <p:nvPr/>
        </p:nvSpPr>
        <p:spPr>
          <a:xfrm>
            <a:off x="9463083"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MEDICIÓN Y ESCALABILIDAD</a:t>
            </a:r>
          </a:p>
        </p:txBody>
      </p:sp>
      <p:sp>
        <p:nvSpPr>
          <p:cNvPr id="31" name="Rectángulo 30">
            <a:extLst>
              <a:ext uri="{FF2B5EF4-FFF2-40B4-BE49-F238E27FC236}">
                <a16:creationId xmlns:a16="http://schemas.microsoft.com/office/drawing/2014/main" id="{AA2C392C-DA3E-B9D3-1096-58DCBFEDDC8D}"/>
              </a:ext>
            </a:extLst>
          </p:cNvPr>
          <p:cNvSpPr/>
          <p:nvPr/>
        </p:nvSpPr>
        <p:spPr>
          <a:xfrm>
            <a:off x="5236597" y="5443449"/>
            <a:ext cx="5869550" cy="561975"/>
          </a:xfrm>
          <a:prstGeom prst="rect">
            <a:avLst/>
          </a:prstGeom>
          <a:gradFill flip="none" rotWithShape="1">
            <a:gsLst>
              <a:gs pos="56000">
                <a:schemeClr val="bg1">
                  <a:lumMod val="50000"/>
                  <a:alpha val="61000"/>
                </a:schemeClr>
              </a:gs>
              <a:gs pos="31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3246B9"/>
                </a:solidFill>
                <a:latin typeface="Arial Black" panose="020B0A04020102020204" pitchFamily="34" charset="0"/>
              </a:rPr>
              <a:t>Etapa </a:t>
            </a:r>
            <a:r>
              <a:rPr lang="es-ES" dirty="0" err="1">
                <a:solidFill>
                  <a:srgbClr val="3246B9"/>
                </a:solidFill>
                <a:latin typeface="Arial Black" panose="020B0A04020102020204" pitchFamily="34" charset="0"/>
              </a:rPr>
              <a:t>N°</a:t>
            </a:r>
            <a:r>
              <a:rPr lang="es-ES" dirty="0">
                <a:solidFill>
                  <a:srgbClr val="3246B9"/>
                </a:solidFill>
                <a:latin typeface="Arial Black" panose="020B0A04020102020204" pitchFamily="34" charset="0"/>
              </a:rPr>
              <a:t> 2 construcción</a:t>
            </a:r>
            <a:endParaRPr lang="es-ES" noProof="0" dirty="0">
              <a:solidFill>
                <a:srgbClr val="3246B9"/>
              </a:solidFill>
              <a:latin typeface="Arial Black" panose="020B0A04020102020204" pitchFamily="34" charset="0"/>
            </a:endParaRPr>
          </a:p>
        </p:txBody>
      </p:sp>
      <p:pic>
        <p:nvPicPr>
          <p:cNvPr id="41" name="Imagen 40" descr="Imagen en blanco y negro&#10;&#10;Descripción generada automáticamente con confianza baja">
            <a:extLst>
              <a:ext uri="{FF2B5EF4-FFF2-40B4-BE49-F238E27FC236}">
                <a16:creationId xmlns:a16="http://schemas.microsoft.com/office/drawing/2014/main" id="{901DF4E2-D4BC-FC90-F92B-2F82D2C051E0}"/>
              </a:ext>
            </a:extLst>
          </p:cNvPr>
          <p:cNvPicPr>
            <a:picLocks noChangeAspect="1"/>
          </p:cNvPicPr>
          <p:nvPr/>
        </p:nvPicPr>
        <p:blipFill>
          <a:blip r:embed="rId4">
            <a:duotone>
              <a:schemeClr val="accent1">
                <a:shade val="45000"/>
                <a:satMod val="135000"/>
              </a:schemeClr>
              <a:prstClr val="white"/>
            </a:duotone>
          </a:blip>
          <a:stretch>
            <a:fillRect/>
          </a:stretch>
        </p:blipFill>
        <p:spPr>
          <a:xfrm>
            <a:off x="3491740" y="2828229"/>
            <a:ext cx="1384358" cy="1384358"/>
          </a:xfrm>
          <a:prstGeom prst="rect">
            <a:avLst/>
          </a:prstGeom>
        </p:spPr>
      </p:pic>
      <p:pic>
        <p:nvPicPr>
          <p:cNvPr id="44" name="Imagen 43" descr="Imagen en blanco y negro&#10;&#10;Descripción generada automáticamente con confianza baja">
            <a:extLst>
              <a:ext uri="{FF2B5EF4-FFF2-40B4-BE49-F238E27FC236}">
                <a16:creationId xmlns:a16="http://schemas.microsoft.com/office/drawing/2014/main" id="{06C0E6C1-02BF-C963-7460-D820C7DA0821}"/>
              </a:ext>
            </a:extLst>
          </p:cNvPr>
          <p:cNvPicPr>
            <a:picLocks noChangeAspect="1"/>
          </p:cNvPicPr>
          <p:nvPr/>
        </p:nvPicPr>
        <p:blipFill>
          <a:blip r:embed="rId4">
            <a:duotone>
              <a:schemeClr val="accent1">
                <a:shade val="45000"/>
                <a:satMod val="135000"/>
              </a:schemeClr>
              <a:prstClr val="white"/>
            </a:duotone>
          </a:blip>
          <a:stretch>
            <a:fillRect/>
          </a:stretch>
        </p:blipFill>
        <p:spPr>
          <a:xfrm>
            <a:off x="5585560" y="2695765"/>
            <a:ext cx="1384358" cy="1384358"/>
          </a:xfrm>
          <a:prstGeom prst="rect">
            <a:avLst/>
          </a:prstGeom>
        </p:spPr>
      </p:pic>
      <p:pic>
        <p:nvPicPr>
          <p:cNvPr id="45" name="Imagen 44" descr="Imagen en blanco y negro&#10;&#10;Descripción generada automáticamente con confianza baja">
            <a:extLst>
              <a:ext uri="{FF2B5EF4-FFF2-40B4-BE49-F238E27FC236}">
                <a16:creationId xmlns:a16="http://schemas.microsoft.com/office/drawing/2014/main" id="{BD110EEB-9838-3FD8-ED83-67687790F959}"/>
              </a:ext>
            </a:extLst>
          </p:cNvPr>
          <p:cNvPicPr>
            <a:picLocks noChangeAspect="1"/>
          </p:cNvPicPr>
          <p:nvPr/>
        </p:nvPicPr>
        <p:blipFill>
          <a:blip r:embed="rId4">
            <a:lum bright="70000" contrast="-70000"/>
          </a:blip>
          <a:stretch>
            <a:fillRect/>
          </a:stretch>
        </p:blipFill>
        <p:spPr>
          <a:xfrm>
            <a:off x="7640578" y="2522717"/>
            <a:ext cx="1384358" cy="1384358"/>
          </a:xfrm>
          <a:prstGeom prst="rect">
            <a:avLst/>
          </a:prstGeom>
        </p:spPr>
      </p:pic>
      <p:pic>
        <p:nvPicPr>
          <p:cNvPr id="46" name="Imagen 45" descr="Imagen en blanco y negro&#10;&#10;Descripción generada automáticamente con confianza baja">
            <a:extLst>
              <a:ext uri="{FF2B5EF4-FFF2-40B4-BE49-F238E27FC236}">
                <a16:creationId xmlns:a16="http://schemas.microsoft.com/office/drawing/2014/main" id="{E5729FE3-E9AF-5186-4FAB-668F7CD58C3C}"/>
              </a:ext>
            </a:extLst>
          </p:cNvPr>
          <p:cNvPicPr>
            <a:picLocks noChangeAspect="1"/>
          </p:cNvPicPr>
          <p:nvPr/>
        </p:nvPicPr>
        <p:blipFill>
          <a:blip r:embed="rId4">
            <a:lum bright="70000" contrast="-70000"/>
          </a:blip>
          <a:stretch>
            <a:fillRect/>
          </a:stretch>
        </p:blipFill>
        <p:spPr>
          <a:xfrm>
            <a:off x="9747982" y="2331039"/>
            <a:ext cx="1384358" cy="1384358"/>
          </a:xfrm>
          <a:prstGeom prst="rect">
            <a:avLst/>
          </a:prstGeom>
        </p:spPr>
      </p:pic>
      <p:sp>
        <p:nvSpPr>
          <p:cNvPr id="47" name="CuadroTexto 46">
            <a:extLst>
              <a:ext uri="{FF2B5EF4-FFF2-40B4-BE49-F238E27FC236}">
                <a16:creationId xmlns:a16="http://schemas.microsoft.com/office/drawing/2014/main" id="{61960957-678F-CAE7-64F6-43DF59865FA2}"/>
              </a:ext>
            </a:extLst>
          </p:cNvPr>
          <p:cNvSpPr txBox="1"/>
          <p:nvPr/>
        </p:nvSpPr>
        <p:spPr>
          <a:xfrm>
            <a:off x="1785515" y="3537743"/>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1</a:t>
            </a:r>
            <a:endParaRPr lang="es-AR" sz="1200" dirty="0">
              <a:solidFill>
                <a:schemeClr val="bg1"/>
              </a:solidFill>
              <a:latin typeface="Arial Black" panose="020B0A04020102020204" pitchFamily="34" charset="0"/>
            </a:endParaRPr>
          </a:p>
        </p:txBody>
      </p:sp>
      <p:sp>
        <p:nvSpPr>
          <p:cNvPr id="48" name="CuadroTexto 47">
            <a:extLst>
              <a:ext uri="{FF2B5EF4-FFF2-40B4-BE49-F238E27FC236}">
                <a16:creationId xmlns:a16="http://schemas.microsoft.com/office/drawing/2014/main" id="{E89179A7-8171-259B-6385-7D6A44C48AC3}"/>
              </a:ext>
            </a:extLst>
          </p:cNvPr>
          <p:cNvSpPr txBox="1"/>
          <p:nvPr/>
        </p:nvSpPr>
        <p:spPr>
          <a:xfrm>
            <a:off x="3867156" y="3320959"/>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2</a:t>
            </a:r>
            <a:endParaRPr lang="es-AR" sz="1200" dirty="0">
              <a:solidFill>
                <a:schemeClr val="bg1"/>
              </a:solidFill>
              <a:latin typeface="Arial Black" panose="020B0A04020102020204" pitchFamily="34" charset="0"/>
            </a:endParaRPr>
          </a:p>
        </p:txBody>
      </p:sp>
      <p:sp>
        <p:nvSpPr>
          <p:cNvPr id="49" name="CuadroTexto 48">
            <a:extLst>
              <a:ext uri="{FF2B5EF4-FFF2-40B4-BE49-F238E27FC236}">
                <a16:creationId xmlns:a16="http://schemas.microsoft.com/office/drawing/2014/main" id="{EA42DB30-649B-EA19-BF0D-5AD633558514}"/>
              </a:ext>
            </a:extLst>
          </p:cNvPr>
          <p:cNvSpPr txBox="1"/>
          <p:nvPr/>
        </p:nvSpPr>
        <p:spPr>
          <a:xfrm>
            <a:off x="5950742" y="3177127"/>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3</a:t>
            </a:r>
            <a:endParaRPr lang="es-AR" sz="1200" dirty="0">
              <a:solidFill>
                <a:schemeClr val="bg1"/>
              </a:solidFill>
              <a:latin typeface="Arial Black" panose="020B0A04020102020204" pitchFamily="34" charset="0"/>
            </a:endParaRPr>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51" name="CuadroTexto 50">
            <a:extLst>
              <a:ext uri="{FF2B5EF4-FFF2-40B4-BE49-F238E27FC236}">
                <a16:creationId xmlns:a16="http://schemas.microsoft.com/office/drawing/2014/main" id="{15F68EAD-F43A-A3D7-90A9-3D541090820D}"/>
              </a:ext>
            </a:extLst>
          </p:cNvPr>
          <p:cNvSpPr txBox="1"/>
          <p:nvPr/>
        </p:nvSpPr>
        <p:spPr>
          <a:xfrm>
            <a:off x="10114952" y="281778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5</a:t>
            </a:r>
            <a:endParaRPr lang="es-AR"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92097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25</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4" y="5393664"/>
            <a:ext cx="8816109" cy="795073"/>
          </a:xfrm>
        </p:spPr>
        <p:txBody>
          <a:bodyPr rtlCol="0">
            <a:normAutofit/>
          </a:bodyPr>
          <a:lstStyle/>
          <a:p>
            <a:pPr algn="ctr"/>
            <a:r>
              <a:rPr lang="es-AR" sz="4000" b="0" i="0" dirty="0">
                <a:effectLst/>
                <a:latin typeface="Arial Black" panose="020B0A04020102020204" pitchFamily="34" charset="0"/>
              </a:rPr>
              <a:t>GRACIAS !! </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51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dirty="0"/>
              <a:t>Tamaño de la </a:t>
            </a:r>
            <a:r>
              <a:rPr lang="es-AR" dirty="0" err="1"/>
              <a:t>bbdd</a:t>
            </a:r>
            <a:endParaRPr lang="es-AR" dirty="0"/>
          </a:p>
          <a:p>
            <a:r>
              <a:rPr lang="es-AR" dirty="0"/>
              <a:t>Tipo de datos</a:t>
            </a:r>
          </a:p>
          <a:p>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1700" dirty="0">
                <a:solidFill>
                  <a:schemeClr val="tx1">
                    <a:lumMod val="50000"/>
                    <a:lumOff val="50000"/>
                  </a:schemeClr>
                </a:solidFill>
              </a:rPr>
              <a:t>Conversión de tipos de datos</a:t>
            </a:r>
          </a:p>
          <a:p>
            <a:r>
              <a:rPr lang="es-AR" sz="1700" dirty="0">
                <a:solidFill>
                  <a:schemeClr val="tx1">
                    <a:lumMod val="50000"/>
                    <a:lumOff val="50000"/>
                  </a:schemeClr>
                </a:solidFill>
              </a:rPr>
              <a:t>Creación de nuevas columnas</a:t>
            </a:r>
          </a:p>
          <a:p>
            <a:r>
              <a:rPr lang="es-AR" sz="1700" dirty="0">
                <a:solidFill>
                  <a:schemeClr val="tx1">
                    <a:lumMod val="50000"/>
                    <a:lumOff val="50000"/>
                  </a:schemeClr>
                </a:solidFill>
              </a:rPr>
              <a:t>Verificación de nulos, absurdos &amp; duplicados</a:t>
            </a:r>
          </a:p>
          <a:p>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8400" dirty="0">
                <a:solidFill>
                  <a:schemeClr val="tx1">
                    <a:lumMod val="50000"/>
                    <a:lumOff val="50000"/>
                  </a:schemeClr>
                </a:solidFill>
              </a:rPr>
              <a:t>Análisis descriptivo</a:t>
            </a:r>
          </a:p>
          <a:p>
            <a:r>
              <a:rPr lang="es-AR" sz="8400" dirty="0">
                <a:solidFill>
                  <a:schemeClr val="tx1">
                    <a:lumMod val="50000"/>
                    <a:lumOff val="50000"/>
                  </a:schemeClr>
                </a:solidFill>
              </a:rPr>
              <a:t>Columnas</a:t>
            </a:r>
          </a:p>
          <a:p>
            <a:r>
              <a:rPr lang="es-AR" sz="8400" dirty="0">
                <a:solidFill>
                  <a:schemeClr val="tx1">
                    <a:lumMod val="50000"/>
                    <a:lumOff val="50000"/>
                  </a:schemeClr>
                </a:solidFill>
              </a:rPr>
              <a:t>Horarios &amp; días de servicio</a:t>
            </a:r>
          </a:p>
          <a:p>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spTree>
    <p:extLst>
      <p:ext uri="{BB962C8B-B14F-4D97-AF65-F5344CB8AC3E}">
        <p14:creationId xmlns:p14="http://schemas.microsoft.com/office/powerpoint/2010/main" val="15421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Tamaño de la </a:t>
            </a:r>
            <a:r>
              <a:rPr lang="es-AR" dirty="0" err="1"/>
              <a:t>bbdd</a:t>
            </a:r>
            <a:endParaRPr lang="es-AR" dirty="0"/>
          </a:p>
          <a:p>
            <a:pPr marL="285750" indent="-285750">
              <a:buFont typeface="Arial" panose="020B0604020202020204" pitchFamily="34" charset="0"/>
              <a:buChar char="•"/>
            </a:pPr>
            <a:r>
              <a:rPr lang="es-AR" dirty="0"/>
              <a:t>Tipo de datos</a:t>
            </a:r>
          </a:p>
          <a:p>
            <a:pPr marL="285750" indent="-285750">
              <a:buFont typeface="Arial" panose="020B0604020202020204" pitchFamily="34" charset="0"/>
              <a:buChar char="•"/>
            </a:pPr>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1700" dirty="0">
                <a:solidFill>
                  <a:schemeClr val="tx1">
                    <a:lumMod val="50000"/>
                    <a:lumOff val="50000"/>
                  </a:schemeClr>
                </a:solidFill>
              </a:rPr>
              <a:t>Conversión de tipos de datos</a:t>
            </a:r>
          </a:p>
          <a:p>
            <a:pPr marL="285750" indent="-285750">
              <a:buFont typeface="Arial" panose="020B0604020202020204" pitchFamily="34" charset="0"/>
              <a:buChar char="•"/>
            </a:pPr>
            <a:r>
              <a:rPr lang="es-AR" sz="1700" dirty="0">
                <a:solidFill>
                  <a:schemeClr val="tx1">
                    <a:lumMod val="50000"/>
                    <a:lumOff val="50000"/>
                  </a:schemeClr>
                </a:solidFill>
              </a:rPr>
              <a:t>Creación de nuevas columnas</a:t>
            </a:r>
          </a:p>
          <a:p>
            <a:pPr marL="285750" indent="-285750">
              <a:buFont typeface="Arial" panose="020B0604020202020204" pitchFamily="34" charset="0"/>
              <a:buChar char="•"/>
            </a:pPr>
            <a:r>
              <a:rPr lang="es-AR" sz="1700" dirty="0">
                <a:solidFill>
                  <a:schemeClr val="tx1">
                    <a:lumMod val="50000"/>
                    <a:lumOff val="50000"/>
                  </a:schemeClr>
                </a:solidFill>
              </a:rPr>
              <a:t>Verificación de nulos, absurdos &amp; duplicados</a:t>
            </a:r>
          </a:p>
          <a:p>
            <a:pPr marL="285750" indent="-285750">
              <a:buFont typeface="Arial" panose="020B0604020202020204" pitchFamily="34" charset="0"/>
              <a:buChar char="•"/>
            </a:pPr>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8400" dirty="0">
                <a:solidFill>
                  <a:schemeClr val="tx1">
                    <a:lumMod val="50000"/>
                    <a:lumOff val="50000"/>
                  </a:schemeClr>
                </a:solidFill>
              </a:rPr>
              <a:t>Análisis descriptivo</a:t>
            </a:r>
          </a:p>
          <a:p>
            <a:pPr marL="285750" indent="-285750">
              <a:buFont typeface="Arial" panose="020B0604020202020204" pitchFamily="34" charset="0"/>
              <a:buChar char="•"/>
            </a:pPr>
            <a:r>
              <a:rPr lang="es-AR" sz="8400" dirty="0">
                <a:solidFill>
                  <a:schemeClr val="tx1">
                    <a:lumMod val="50000"/>
                    <a:lumOff val="50000"/>
                  </a:schemeClr>
                </a:solidFill>
              </a:rPr>
              <a:t>Columnas</a:t>
            </a:r>
          </a:p>
          <a:p>
            <a:pPr marL="285750" indent="-285750">
              <a:buFont typeface="Arial" panose="020B0604020202020204" pitchFamily="34" charset="0"/>
              <a:buChar char="•"/>
            </a:pPr>
            <a:r>
              <a:rPr lang="es-AR" sz="8400" dirty="0">
                <a:solidFill>
                  <a:schemeClr val="tx1">
                    <a:lumMod val="50000"/>
                    <a:lumOff val="50000"/>
                  </a:schemeClr>
                </a:solidFill>
              </a:rPr>
              <a:t>Horarios &amp; días de servicio</a:t>
            </a:r>
          </a:p>
          <a:p>
            <a:pPr marL="285750" indent="-285750">
              <a:buFont typeface="Arial" panose="020B0604020202020204" pitchFamily="34" charset="0"/>
              <a:buChar char="•"/>
            </a:pPr>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pic>
        <p:nvPicPr>
          <p:cNvPr id="2" name="Gráfico 1" descr="Gráfico de barras contorno">
            <a:extLst>
              <a:ext uri="{FF2B5EF4-FFF2-40B4-BE49-F238E27FC236}">
                <a16:creationId xmlns:a16="http://schemas.microsoft.com/office/drawing/2014/main" id="{16EE7FDB-7C86-4D40-2213-AC8CED2C62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14265" y="5340376"/>
            <a:ext cx="914400" cy="914400"/>
          </a:xfrm>
          <a:prstGeom prst="rect">
            <a:avLst/>
          </a:prstGeom>
        </p:spPr>
      </p:pic>
    </p:spTree>
    <p:extLst>
      <p:ext uri="{BB962C8B-B14F-4D97-AF65-F5344CB8AC3E}">
        <p14:creationId xmlns:p14="http://schemas.microsoft.com/office/powerpoint/2010/main" val="17077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s-ES"/>
              <a:t>DIAPOSITIVA DE IMAGEN</a:t>
            </a:r>
          </a:p>
        </p:txBody>
      </p:sp>
      <p:sp>
        <p:nvSpPr>
          <p:cNvPr id="3" name="Marcador de pie de página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s-ES"/>
              <a:t>Título de la presentación</a:t>
            </a:r>
          </a:p>
        </p:txBody>
      </p:sp>
      <p:sp>
        <p:nvSpPr>
          <p:cNvPr id="4" name="Marcador de número de diapositiva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s-ES" smtClean="0"/>
              <a:t>28</a:t>
            </a:fld>
            <a:endParaRPr lang="es-ES"/>
          </a:p>
        </p:txBody>
      </p:sp>
      <p:sp>
        <p:nvSpPr>
          <p:cNvPr id="5" name="Marcador de texto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s-ES"/>
              <a:t>20XX</a:t>
            </a:r>
          </a:p>
        </p:txBody>
      </p:sp>
      <p:pic>
        <p:nvPicPr>
          <p:cNvPr id="16" name="Marcador de posición de imagen 15" descr="Grupo de personas que debaten algo">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a:xfrm>
            <a:off x="0" y="1538422"/>
            <a:ext cx="12192000" cy="4517136"/>
          </a:xfrm>
        </p:spPr>
      </p:pic>
    </p:spTree>
    <p:extLst>
      <p:ext uri="{BB962C8B-B14F-4D97-AF65-F5344CB8AC3E}">
        <p14:creationId xmlns:p14="http://schemas.microsoft.com/office/powerpoint/2010/main" val="3324330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9A437-8B14-44F3-9CD4-350A04C1CA8C}"/>
              </a:ext>
            </a:extLst>
          </p:cNvPr>
          <p:cNvSpPr>
            <a:spLocks noGrp="1"/>
          </p:cNvSpPr>
          <p:nvPr>
            <p:ph type="title"/>
          </p:nvPr>
        </p:nvSpPr>
        <p:spPr/>
        <p:txBody>
          <a:bodyPr rtlCol="0"/>
          <a:lstStyle/>
          <a:p>
            <a:pPr rtl="0"/>
            <a:r>
              <a:rPr lang="es-ES" dirty="0"/>
              <a:t>DIAPOSITIVA CON GRÁFICO</a:t>
            </a:r>
          </a:p>
        </p:txBody>
      </p:sp>
      <p:sp>
        <p:nvSpPr>
          <p:cNvPr id="3" name="Marcador de pie de página 2">
            <a:extLst>
              <a:ext uri="{FF2B5EF4-FFF2-40B4-BE49-F238E27FC236}">
                <a16:creationId xmlns:a16="http://schemas.microsoft.com/office/drawing/2014/main" id="{585E8062-5491-4788-A35F-8BEF6FC48888}"/>
              </a:ext>
            </a:extLst>
          </p:cNvPr>
          <p:cNvSpPr>
            <a:spLocks noGrp="1"/>
          </p:cNvSpPr>
          <p:nvPr>
            <p:ph type="ftr" sz="quarter" idx="11"/>
          </p:nvPr>
        </p:nvSpPr>
        <p:spPr/>
        <p:txBody>
          <a:bodyPr rtlCol="0"/>
          <a:lstStyle/>
          <a:p>
            <a:pPr rtl="0"/>
            <a:r>
              <a:rPr lang="es-ES" dirty="0"/>
              <a:t>Título de la presentación</a:t>
            </a:r>
          </a:p>
        </p:txBody>
      </p:sp>
      <p:sp>
        <p:nvSpPr>
          <p:cNvPr id="4" name="Marcador de número de diapositiva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rtlCol="0"/>
          <a:lstStyle/>
          <a:p>
            <a:pPr rtl="0"/>
            <a:fld id="{95CBEC59-7FF9-4688-98DF-89832A0C9025}" type="slidenum">
              <a:rPr lang="es-ES" smtClean="0"/>
              <a:t>29</a:t>
            </a:fld>
            <a:endParaRPr lang="es-ES" dirty="0"/>
          </a:p>
        </p:txBody>
      </p:sp>
      <p:sp>
        <p:nvSpPr>
          <p:cNvPr id="5" name="Marcador de texto 4">
            <a:extLst>
              <a:ext uri="{FF2B5EF4-FFF2-40B4-BE49-F238E27FC236}">
                <a16:creationId xmlns:a16="http://schemas.microsoft.com/office/drawing/2014/main" id="{A8B52AA4-2DB7-4C7A-99AA-093B615C386A}"/>
              </a:ext>
            </a:extLst>
          </p:cNvPr>
          <p:cNvSpPr>
            <a:spLocks noGrp="1"/>
          </p:cNvSpPr>
          <p:nvPr>
            <p:ph type="body" idx="1"/>
          </p:nvPr>
        </p:nvSpPr>
        <p:spPr/>
        <p:txBody>
          <a:bodyPr rtlCol="0"/>
          <a:lstStyle/>
          <a:p>
            <a:pPr rtl="0"/>
            <a:r>
              <a:rPr lang="es-ES" dirty="0"/>
              <a:t>Título de párrafo</a:t>
            </a:r>
          </a:p>
        </p:txBody>
      </p:sp>
      <p:sp>
        <p:nvSpPr>
          <p:cNvPr id="6" name="Marcador de contenido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rtlCol="0"/>
          <a:lstStyle/>
          <a:p>
            <a:pPr rtl="0"/>
            <a:r>
              <a:rPr lang="es-ES" dirty="0" err="1"/>
              <a:t>Maximincto</a:t>
            </a:r>
            <a:r>
              <a:rPr lang="es-ES" dirty="0"/>
              <a:t> </a:t>
            </a:r>
            <a:r>
              <a:rPr lang="es-ES" dirty="0" err="1"/>
              <a:t>od</a:t>
            </a:r>
            <a:r>
              <a:rPr lang="es-ES" dirty="0"/>
              <a:t> </a:t>
            </a:r>
            <a:r>
              <a:rPr lang="es-ES" dirty="0" err="1"/>
              <a:t>essi</a:t>
            </a:r>
            <a:r>
              <a:rPr lang="es-ES" dirty="0"/>
              <a:t> </a:t>
            </a:r>
            <a:r>
              <a:rPr lang="es-ES" dirty="0" err="1"/>
              <a:t>sime</a:t>
            </a:r>
            <a:r>
              <a:rPr lang="es-ES" dirty="0"/>
              <a:t> </a:t>
            </a:r>
            <a:r>
              <a:rPr lang="es-ES" dirty="0" err="1"/>
              <a:t>voluptati</a:t>
            </a:r>
            <a:r>
              <a:rPr lang="es-ES" dirty="0"/>
              <a:t> </a:t>
            </a:r>
            <a:r>
              <a:rPr lang="es-ES" dirty="0" err="1"/>
              <a:t>ipis</a:t>
            </a:r>
            <a:r>
              <a:rPr lang="es-ES" dirty="0"/>
              <a:t> </a:t>
            </a:r>
            <a:r>
              <a:rPr lang="es-ES" dirty="0" err="1"/>
              <a:t>maximus</a:t>
            </a:r>
            <a:r>
              <a:rPr lang="es-ES" dirty="0"/>
              <a:t>.</a:t>
            </a:r>
            <a:br>
              <a:rPr lang="es-ES" dirty="0"/>
            </a:br>
            <a:r>
              <a:rPr lang="es-ES" dirty="0" err="1"/>
              <a:t>Liquatem</a:t>
            </a:r>
            <a:r>
              <a:rPr lang="es-ES" dirty="0"/>
              <a:t> </a:t>
            </a:r>
            <a:r>
              <a:rPr lang="es-ES" dirty="0" err="1"/>
              <a:t>voluptatur</a:t>
            </a:r>
            <a:r>
              <a:rPr lang="es-ES" dirty="0"/>
              <a:t>, con </a:t>
            </a:r>
            <a:r>
              <a:rPr lang="es-ES" dirty="0" err="1"/>
              <a:t>plabo</a:t>
            </a:r>
            <a:r>
              <a:rPr lang="es-ES" dirty="0"/>
              <a:t>. Ut que </a:t>
            </a:r>
            <a:r>
              <a:rPr lang="es-ES" dirty="0" err="1"/>
              <a:t>dUm</a:t>
            </a:r>
            <a:r>
              <a:rPr lang="es-ES" dirty="0"/>
              <a:t> </a:t>
            </a:r>
            <a:r>
              <a:rPr lang="es-ES" dirty="0" err="1"/>
              <a:t>quiae</a:t>
            </a:r>
            <a:r>
              <a:rPr lang="es-ES" dirty="0"/>
              <a:t> </a:t>
            </a:r>
            <a:r>
              <a:rPr lang="es-ES" dirty="0" err="1"/>
              <a:t>cus</a:t>
            </a:r>
            <a:r>
              <a:rPr lang="es-ES" dirty="0"/>
              <a:t> sus </a:t>
            </a:r>
            <a:r>
              <a:rPr lang="es-ES" dirty="0" err="1"/>
              <a:t>event</a:t>
            </a:r>
            <a:r>
              <a:rPr lang="es-ES" dirty="0"/>
              <a:t> </a:t>
            </a:r>
            <a:r>
              <a:rPr lang="es-ES" dirty="0" err="1"/>
              <a:t>velibus</a:t>
            </a:r>
            <a:r>
              <a:rPr lang="es-ES" dirty="0"/>
              <a:t>.</a:t>
            </a:r>
          </a:p>
          <a:p>
            <a:pPr rtl="0">
              <a:spcBef>
                <a:spcPts val="600"/>
              </a:spcBef>
            </a:pPr>
            <a:r>
              <a:rPr lang="es-ES" dirty="0" err="1"/>
              <a:t>Rate</a:t>
            </a:r>
            <a:r>
              <a:rPr lang="es-ES" dirty="0"/>
              <a:t> </a:t>
            </a:r>
            <a:r>
              <a:rPr lang="es-ES" dirty="0" err="1"/>
              <a:t>conseris</a:t>
            </a:r>
            <a:r>
              <a:rPr lang="es-ES" dirty="0"/>
              <a:t> </a:t>
            </a:r>
            <a:r>
              <a:rPr lang="es-ES" dirty="0" err="1"/>
              <a:t>ma</a:t>
            </a:r>
            <a:r>
              <a:rPr lang="es-ES" dirty="0"/>
              <a:t> as </a:t>
            </a:r>
            <a:r>
              <a:rPr lang="es-ES" dirty="0" err="1"/>
              <a:t>dolupta</a:t>
            </a:r>
            <a:r>
              <a:rPr lang="es-ES" dirty="0"/>
              <a:t> </a:t>
            </a:r>
            <a:r>
              <a:rPr lang="es-ES" dirty="0" err="1"/>
              <a:t>idis</a:t>
            </a:r>
            <a:r>
              <a:rPr lang="es-ES" dirty="0"/>
              <a:t> </a:t>
            </a:r>
            <a:r>
              <a:rPr lang="es-ES" dirty="0" err="1"/>
              <a:t>aut</a:t>
            </a:r>
            <a:r>
              <a:rPr lang="es-ES" dirty="0"/>
              <a:t> </a:t>
            </a:r>
            <a:r>
              <a:rPr lang="es-ES" dirty="0" err="1"/>
              <a:t>apicide</a:t>
            </a:r>
            <a:r>
              <a:rPr lang="es-ES" dirty="0"/>
              <a:t> </a:t>
            </a:r>
            <a:r>
              <a:rPr lang="es-ES" dirty="0" err="1"/>
              <a:t>ruptatio</a:t>
            </a:r>
            <a:r>
              <a:rPr lang="es-ES" dirty="0"/>
              <a:t>.</a:t>
            </a:r>
          </a:p>
          <a:p>
            <a:pPr rtl="0">
              <a:spcBef>
                <a:spcPts val="600"/>
              </a:spcBef>
            </a:pPr>
            <a:r>
              <a:rPr lang="es-ES" dirty="0"/>
              <a:t>Et </a:t>
            </a:r>
            <a:r>
              <a:rPr lang="es-ES" dirty="0" err="1"/>
              <a:t>expedis</a:t>
            </a:r>
            <a:r>
              <a:rPr lang="es-ES" dirty="0"/>
              <a:t> </a:t>
            </a:r>
            <a:r>
              <a:rPr lang="es-ES" dirty="0" err="1"/>
              <a:t>eossimpere</a:t>
            </a:r>
            <a:r>
              <a:rPr lang="es-ES" dirty="0"/>
              <a:t> mod </a:t>
            </a:r>
            <a:r>
              <a:rPr lang="es-ES" dirty="0" err="1"/>
              <a:t>mostinihil</a:t>
            </a:r>
            <a:r>
              <a:rPr lang="es-ES" dirty="0"/>
              <a:t> </a:t>
            </a:r>
            <a:r>
              <a:rPr lang="es-ES" dirty="0" err="1"/>
              <a:t>mo</a:t>
            </a:r>
            <a:r>
              <a:rPr lang="es-ES" dirty="0"/>
              <a:t> et.</a:t>
            </a:r>
          </a:p>
          <a:p>
            <a:pPr rtl="0">
              <a:spcBef>
                <a:spcPts val="600"/>
              </a:spcBef>
            </a:pPr>
            <a:r>
              <a:rPr lang="es-ES" dirty="0" err="1"/>
              <a:t>Puditecte</a:t>
            </a:r>
            <a:r>
              <a:rPr lang="es-ES" dirty="0"/>
              <a:t> </a:t>
            </a:r>
            <a:r>
              <a:rPr lang="es-ES" dirty="0" err="1"/>
              <a:t>enimilluptae</a:t>
            </a:r>
            <a:r>
              <a:rPr lang="es-ES" dirty="0"/>
              <a:t> </a:t>
            </a:r>
            <a:r>
              <a:rPr lang="es-ES" dirty="0" err="1"/>
              <a:t>laboreri</a:t>
            </a:r>
            <a:r>
              <a:rPr lang="es-ES" dirty="0"/>
              <a:t> </a:t>
            </a:r>
            <a:r>
              <a:rPr lang="es-ES" dirty="0" err="1"/>
              <a:t>odi</a:t>
            </a:r>
            <a:r>
              <a:rPr lang="es-ES" dirty="0"/>
              <a:t> </a:t>
            </a:r>
            <a:r>
              <a:rPr lang="es-ES" dirty="0" err="1"/>
              <a:t>santotam</a:t>
            </a:r>
            <a:r>
              <a:rPr lang="es-ES" dirty="0"/>
              <a:t> as seque </a:t>
            </a:r>
            <a:r>
              <a:rPr lang="es-ES" dirty="0" err="1"/>
              <a:t>cor</a:t>
            </a:r>
            <a:r>
              <a:rPr lang="es-ES" dirty="0"/>
              <a:t> </a:t>
            </a:r>
            <a:r>
              <a:rPr lang="es-ES" dirty="0" err="1"/>
              <a:t>autem</a:t>
            </a:r>
            <a:r>
              <a:rPr lang="es-ES" dirty="0"/>
              <a:t> con </a:t>
            </a:r>
            <a:r>
              <a:rPr lang="es-ES" dirty="0" err="1"/>
              <a:t>restiistia</a:t>
            </a:r>
            <a:r>
              <a:rPr lang="es-ES" dirty="0"/>
              <a:t> </a:t>
            </a:r>
            <a:r>
              <a:rPr lang="es-ES" dirty="0" err="1"/>
              <a:t>volo</a:t>
            </a:r>
            <a:r>
              <a:rPr lang="es-ES" dirty="0"/>
              <a:t>.</a:t>
            </a:r>
          </a:p>
        </p:txBody>
      </p:sp>
      <p:sp>
        <p:nvSpPr>
          <p:cNvPr id="7" name="Marcador de texto 6">
            <a:extLst>
              <a:ext uri="{FF2B5EF4-FFF2-40B4-BE49-F238E27FC236}">
                <a16:creationId xmlns:a16="http://schemas.microsoft.com/office/drawing/2014/main" id="{A0AB54C4-EC05-4411-89AE-C93A257E2449}"/>
              </a:ext>
            </a:extLst>
          </p:cNvPr>
          <p:cNvSpPr>
            <a:spLocks noGrp="1"/>
          </p:cNvSpPr>
          <p:nvPr>
            <p:ph type="body" sz="quarter" idx="3"/>
          </p:nvPr>
        </p:nvSpPr>
        <p:spPr/>
        <p:txBody>
          <a:bodyPr rtlCol="0"/>
          <a:lstStyle/>
          <a:p>
            <a:pPr rtl="0"/>
            <a:r>
              <a:rPr lang="es-ES" dirty="0"/>
              <a:t>Título del gráfico</a:t>
            </a:r>
          </a:p>
        </p:txBody>
      </p:sp>
      <p:graphicFrame>
        <p:nvGraphicFramePr>
          <p:cNvPr id="12" name="Marcador de contenido 11" descr="Gráfico">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2074555150"/>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3"/>
          </a:graphicData>
        </a:graphic>
      </p:graphicFrame>
      <p:sp>
        <p:nvSpPr>
          <p:cNvPr id="9" name="Marcador de texto 8">
            <a:extLst>
              <a:ext uri="{FF2B5EF4-FFF2-40B4-BE49-F238E27FC236}">
                <a16:creationId xmlns:a16="http://schemas.microsoft.com/office/drawing/2014/main" id="{2CC79059-C535-4122-AA80-8D550BB43135}"/>
              </a:ext>
            </a:extLst>
          </p:cNvPr>
          <p:cNvSpPr>
            <a:spLocks noGrp="1"/>
          </p:cNvSpPr>
          <p:nvPr>
            <p:ph type="body" sz="quarter" idx="14"/>
          </p:nvPr>
        </p:nvSpPr>
        <p:spPr/>
        <p:txBody>
          <a:bodyPr rtlCol="0"/>
          <a:lstStyle/>
          <a:p>
            <a:pPr rtl="0"/>
            <a:r>
              <a:rPr lang="es-ES" dirty="0"/>
              <a:t>20XX</a:t>
            </a:r>
          </a:p>
        </p:txBody>
      </p:sp>
    </p:spTree>
    <p:extLst>
      <p:ext uri="{BB962C8B-B14F-4D97-AF65-F5344CB8AC3E}">
        <p14:creationId xmlns:p14="http://schemas.microsoft.com/office/powerpoint/2010/main" val="3440486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bg1">
                <a:lumMod val="85000"/>
              </a:schemeClr>
            </a:solidFill>
            <a:ln>
              <a:solidFill>
                <a:schemeClr val="bg1">
                  <a:lumMod val="75000"/>
                </a:schemeClr>
              </a:solidFill>
            </a:ln>
            <a:effectLst/>
          </p:spPr>
          <p:txBody>
            <a:bodyPr wrap="none" anchor="ctr"/>
            <a:lstStyle/>
            <a:p>
              <a:pPr algn="ctr">
                <a:defRPr/>
              </a:pPr>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bg1">
                <a:lumMod val="85000"/>
              </a:schemeClr>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Resumen del Proyecto</a:t>
              </a:r>
              <a:endParaRPr lang="es-AR" dirty="0">
                <a:solidFill>
                  <a:schemeClr val="tx1">
                    <a:lumMod val="50000"/>
                    <a:lumOff val="50000"/>
                  </a:schemeClr>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r>
                <a:rPr lang="es-AR" dirty="0">
                  <a:solidFill>
                    <a:schemeClr val="tx1">
                      <a:lumMod val="50000"/>
                      <a:lumOff val="50000"/>
                    </a:schemeClr>
                  </a:solidFill>
                  <a:effectLst/>
                  <a:latin typeface="Arial Black" panose="020B0A04020102020204" pitchFamily="34" charset="0"/>
                </a:rPr>
                <a:t>Análisis Exploratorio</a:t>
              </a: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sz="1800" dirty="0">
                  <a:solidFill>
                    <a:schemeClr val="tx1">
                      <a:lumMod val="50000"/>
                      <a:lumOff val="50000"/>
                    </a:schemeClr>
                  </a:solidFill>
                  <a:effectLst/>
                  <a:latin typeface="Arial Black" panose="020B0A04020102020204" pitchFamily="34" charset="0"/>
                </a:rPr>
                <a:t>Business Case</a:t>
              </a:r>
              <a:endParaRPr lang="es-AR" dirty="0">
                <a:solidFill>
                  <a:schemeClr val="tx1">
                    <a:lumMod val="50000"/>
                    <a:lumOff val="50000"/>
                  </a:schemeClr>
                </a:solidFill>
                <a:effectLst/>
                <a:latin typeface="Arial Black" panose="020B0A04020102020204" pitchFamily="34" charset="0"/>
              </a:endParaRP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effectLst/>
                  <a:latin typeface="Arial Black" panose="020B0A04020102020204" pitchFamily="34" charset="0"/>
                </a:rPr>
                <a:t>Próximos Pasos</a:t>
              </a: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Tree>
    <p:extLst>
      <p:ext uri="{BB962C8B-B14F-4D97-AF65-F5344CB8AC3E}">
        <p14:creationId xmlns:p14="http://schemas.microsoft.com/office/powerpoint/2010/main" val="2741869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D2EC5-0A20-4D63-B00B-DEB39889DB69}"/>
              </a:ext>
            </a:extLst>
          </p:cNvPr>
          <p:cNvSpPr>
            <a:spLocks noGrp="1"/>
          </p:cNvSpPr>
          <p:nvPr>
            <p:ph type="title"/>
          </p:nvPr>
        </p:nvSpPr>
        <p:spPr/>
        <p:txBody>
          <a:bodyPr rtlCol="0"/>
          <a:lstStyle/>
          <a:p>
            <a:pPr rtl="0"/>
            <a:r>
              <a:rPr lang="es-ES"/>
              <a:t>IMAGEN</a:t>
            </a:r>
            <a:br>
              <a:rPr lang="es-ES"/>
            </a:br>
            <a:r>
              <a:rPr lang="es-ES"/>
              <a:t>CON</a:t>
            </a:r>
            <a:br>
              <a:rPr lang="es-ES"/>
            </a:br>
            <a:r>
              <a:rPr lang="es-ES"/>
              <a:t>LEYENDA</a:t>
            </a:r>
            <a:br>
              <a:rPr lang="es-ES"/>
            </a:br>
            <a:r>
              <a:rPr lang="es-ES"/>
              <a:t>DIAPOSITIVA</a:t>
            </a:r>
          </a:p>
        </p:txBody>
      </p:sp>
      <p:sp>
        <p:nvSpPr>
          <p:cNvPr id="4" name="Marcador de texto 3">
            <a:extLst>
              <a:ext uri="{FF2B5EF4-FFF2-40B4-BE49-F238E27FC236}">
                <a16:creationId xmlns:a16="http://schemas.microsoft.com/office/drawing/2014/main" id="{BA4F3DDE-5D3C-40C1-A976-7406EB83A85A}"/>
              </a:ext>
            </a:extLst>
          </p:cNvPr>
          <p:cNvSpPr>
            <a:spLocks noGrp="1"/>
          </p:cNvSpPr>
          <p:nvPr>
            <p:ph type="body" sz="half" idx="2"/>
          </p:nvPr>
        </p:nvSpPr>
        <p:spPr/>
        <p:txBody>
          <a:bodyPr rtlCol="0"/>
          <a:lstStyle/>
          <a:p>
            <a:pPr rtl="0"/>
            <a:r>
              <a:rPr lang="es-ES"/>
              <a:t>Subtítulo de diapositiva</a:t>
            </a:r>
            <a:br>
              <a:rPr lang="es-ES"/>
            </a:br>
            <a:r>
              <a:rPr lang="es-ES"/>
              <a:t>o leyenda</a:t>
            </a:r>
            <a:br>
              <a:rPr lang="es-ES"/>
            </a:br>
            <a:r>
              <a:rPr lang="es-ES"/>
              <a:t>de imagen</a:t>
            </a:r>
          </a:p>
        </p:txBody>
      </p:sp>
      <p:sp>
        <p:nvSpPr>
          <p:cNvPr id="5" name="Marcador de pie de página 4">
            <a:extLst>
              <a:ext uri="{FF2B5EF4-FFF2-40B4-BE49-F238E27FC236}">
                <a16:creationId xmlns:a16="http://schemas.microsoft.com/office/drawing/2014/main" id="{3ACAEA0E-0AD2-4431-A4BB-BA6FE0FB9361}"/>
              </a:ext>
            </a:extLst>
          </p:cNvPr>
          <p:cNvSpPr>
            <a:spLocks noGrp="1"/>
          </p:cNvSpPr>
          <p:nvPr>
            <p:ph type="ftr" sz="quarter" idx="11"/>
          </p:nvPr>
        </p:nvSpPr>
        <p:spPr/>
        <p:txBody>
          <a:bodyPr rtlCol="0"/>
          <a:lstStyle/>
          <a:p>
            <a:pPr rtl="0"/>
            <a:r>
              <a:rPr lang="es-ES"/>
              <a:t>Título de la presentación</a:t>
            </a:r>
          </a:p>
        </p:txBody>
      </p:sp>
      <p:sp>
        <p:nvSpPr>
          <p:cNvPr id="6" name="Marcador de número de diapositiva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rtlCol="0"/>
          <a:lstStyle/>
          <a:p>
            <a:pPr rtl="0"/>
            <a:fld id="{95CBEC59-7FF9-4688-98DF-89832A0C9025}" type="slidenum">
              <a:rPr lang="es-ES" smtClean="0"/>
              <a:t>30</a:t>
            </a:fld>
            <a:endParaRPr lang="es-ES"/>
          </a:p>
        </p:txBody>
      </p:sp>
      <p:sp>
        <p:nvSpPr>
          <p:cNvPr id="7" name="Marcador de texto 6">
            <a:extLst>
              <a:ext uri="{FF2B5EF4-FFF2-40B4-BE49-F238E27FC236}">
                <a16:creationId xmlns:a16="http://schemas.microsoft.com/office/drawing/2014/main" id="{E18E7856-1972-4633-98B1-7926DA31AF8F}"/>
              </a:ext>
            </a:extLst>
          </p:cNvPr>
          <p:cNvSpPr>
            <a:spLocks noGrp="1"/>
          </p:cNvSpPr>
          <p:nvPr>
            <p:ph type="body" sz="quarter" idx="14"/>
          </p:nvPr>
        </p:nvSpPr>
        <p:spPr/>
        <p:txBody>
          <a:bodyPr rtlCol="0"/>
          <a:lstStyle/>
          <a:p>
            <a:pPr rtl="0"/>
            <a:r>
              <a:rPr lang="es-ES"/>
              <a:t>20XX</a:t>
            </a:r>
          </a:p>
        </p:txBody>
      </p:sp>
      <p:pic>
        <p:nvPicPr>
          <p:cNvPr id="13" name="Marcador de posición de imagen 12" descr="Grupo de personas que debaten algo">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s-ES"/>
              <a:t>¡GRACIAS!</a:t>
            </a:r>
          </a:p>
        </p:txBody>
      </p:sp>
      <p:sp>
        <p:nvSpPr>
          <p:cNvPr id="3" name="Subtítulo 2">
            <a:extLst>
              <a:ext uri="{FF2B5EF4-FFF2-40B4-BE49-F238E27FC236}">
                <a16:creationId xmlns:a16="http://schemas.microsoft.com/office/drawing/2014/main" id="{29B0ECBC-01F6-45D4-9F4C-FD7E8B5B96A4}"/>
              </a:ext>
            </a:extLst>
          </p:cNvPr>
          <p:cNvSpPr>
            <a:spLocks noGrp="1"/>
          </p:cNvSpPr>
          <p:nvPr>
            <p:ph type="subTitle" idx="1"/>
          </p:nvPr>
        </p:nvSpPr>
        <p:spPr/>
        <p:txBody>
          <a:bodyPr rtlCol="0"/>
          <a:lstStyle/>
          <a:p>
            <a:pPr rtl="0"/>
            <a:r>
              <a:rPr lang="es-ES"/>
              <a:t>Lorem Ipsum Dolor</a:t>
            </a:r>
          </a:p>
        </p:txBody>
      </p:sp>
      <p:sp>
        <p:nvSpPr>
          <p:cNvPr id="6" name="Marcador de texto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s-ES"/>
              <a:t>20XX</a:t>
            </a:r>
          </a:p>
        </p:txBody>
      </p:sp>
      <p:sp>
        <p:nvSpPr>
          <p:cNvPr id="5" name="Marcador de número de diapositiva 4">
            <a:extLst>
              <a:ext uri="{FF2B5EF4-FFF2-40B4-BE49-F238E27FC236}">
                <a16:creationId xmlns:a16="http://schemas.microsoft.com/office/drawing/2014/main" id="{7D5F9AFE-8B50-4B6D-B980-C1F177311E64}"/>
              </a:ext>
            </a:extLst>
          </p:cNvPr>
          <p:cNvSpPr>
            <a:spLocks noGrp="1"/>
          </p:cNvSpPr>
          <p:nvPr>
            <p:ph type="sldNum" sz="quarter" idx="12"/>
          </p:nvPr>
        </p:nvSpPr>
        <p:spPr/>
        <p:txBody>
          <a:bodyPr/>
          <a:lstStyle/>
          <a:p>
            <a:pPr rtl="0"/>
            <a:fld id="{95CBEC59-7FF9-4688-98DF-89832A0C9025}" type="slidenum">
              <a:rPr lang="en-US" noProof="0" smtClean="0"/>
              <a:t>31</a:t>
            </a:fld>
            <a:endParaRPr lang="en-US" noProof="0"/>
          </a:p>
        </p:txBody>
      </p:sp>
    </p:spTree>
    <p:extLst>
      <p:ext uri="{BB962C8B-B14F-4D97-AF65-F5344CB8AC3E}">
        <p14:creationId xmlns:p14="http://schemas.microsoft.com/office/powerpoint/2010/main" val="36301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4</a:t>
            </a:fld>
            <a:endParaRPr lang="es-ES"/>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B5636601-8862-0BAB-E973-516DD16676CA}"/>
              </a:ext>
            </a:extLst>
          </p:cNvPr>
          <p:cNvSpPr txBox="1"/>
          <p:nvPr/>
        </p:nvSpPr>
        <p:spPr>
          <a:xfrm>
            <a:off x="8681815" y="533245"/>
            <a:ext cx="3510185" cy="646331"/>
          </a:xfrm>
          <a:prstGeom prst="rect">
            <a:avLst/>
          </a:prstGeom>
          <a:noFill/>
        </p:spPr>
        <p:txBody>
          <a:bodyPr wrap="square">
            <a:spAutoFit/>
          </a:bodyPr>
          <a:lstStyle/>
          <a:p>
            <a:br>
              <a:rPr lang="es-AR" dirty="0">
                <a:solidFill>
                  <a:schemeClr val="bg1"/>
                </a:solidFill>
                <a:effectLst/>
              </a:rPr>
            </a:br>
            <a:endParaRPr lang="es-AR" dirty="0">
              <a:solidFill>
                <a:schemeClr val="bg1"/>
              </a:solidFill>
            </a:endParaRPr>
          </a:p>
        </p:txBody>
      </p:sp>
      <p:sp>
        <p:nvSpPr>
          <p:cNvPr id="23" name="Rectángulo 22">
            <a:extLst>
              <a:ext uri="{FF2B5EF4-FFF2-40B4-BE49-F238E27FC236}">
                <a16:creationId xmlns:a16="http://schemas.microsoft.com/office/drawing/2014/main" id="{5E04C6E3-E5F9-A6F7-FAEC-138DE532CEC7}"/>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479236" y="151994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solidFill>
              <a:schemeClr val="tx1">
                <a:lumMod val="50000"/>
                <a:lumOff val="50000"/>
              </a:schemeClr>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23505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2" name="Rectángulo 21">
            <a:extLst>
              <a:ext uri="{FF2B5EF4-FFF2-40B4-BE49-F238E27FC236}">
                <a16:creationId xmlns:a16="http://schemas.microsoft.com/office/drawing/2014/main" id="{58868FC9-41A7-A91E-627E-3CA68510A6C2}"/>
              </a:ext>
            </a:extLst>
          </p:cNvPr>
          <p:cNvSpPr/>
          <p:nvPr/>
        </p:nvSpPr>
        <p:spPr>
          <a:xfrm>
            <a:off x="6187736" y="1284716"/>
            <a:ext cx="4033615" cy="3163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Resumen del trabajo realizado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Análisis exploratorio &amp; entendimiento de la situación actual</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Principales </a:t>
            </a: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Potencial Business Case</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Próximos pasos</a:t>
            </a:r>
            <a:endParaRPr lang="es-AR" dirty="0">
              <a:solidFill>
                <a:schemeClr val="tx1">
                  <a:lumMod val="50000"/>
                  <a:lumOff val="50000"/>
                </a:schemeClr>
              </a:solidFill>
              <a:effectLst/>
              <a:latin typeface="Arial Black" panose="020B0A04020102020204" pitchFamily="34" charset="0"/>
            </a:endParaRPr>
          </a:p>
        </p:txBody>
      </p:sp>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33064" y="2175620"/>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12530" y="2831291"/>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974904" y="3486962"/>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45824" y="4142633"/>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1" name="Freeform 2">
            <a:extLst>
              <a:ext uri="{FF2B5EF4-FFF2-40B4-BE49-F238E27FC236}">
                <a16:creationId xmlns:a16="http://schemas.microsoft.com/office/drawing/2014/main" id="{DA8E449D-DF2F-4289-275A-6D603A4DCFC1}"/>
              </a:ext>
            </a:extLst>
          </p:cNvPr>
          <p:cNvSpPr>
            <a:spLocks noChangeArrowheads="1"/>
          </p:cNvSpPr>
          <p:nvPr/>
        </p:nvSpPr>
        <p:spPr bwMode="auto">
          <a:xfrm>
            <a:off x="1436388" y="54539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5" name="Freeform 2">
            <a:extLst>
              <a:ext uri="{FF2B5EF4-FFF2-40B4-BE49-F238E27FC236}">
                <a16:creationId xmlns:a16="http://schemas.microsoft.com/office/drawing/2014/main" id="{9B0FD0C6-FF53-E080-5165-DB70AC905337}"/>
              </a:ext>
            </a:extLst>
          </p:cNvPr>
          <p:cNvSpPr>
            <a:spLocks noChangeArrowheads="1"/>
          </p:cNvSpPr>
          <p:nvPr/>
        </p:nvSpPr>
        <p:spPr bwMode="auto">
          <a:xfrm>
            <a:off x="1308198" y="4798304"/>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31635" y="186602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12529" y="2552653"/>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974902" y="322558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44126" y="3862878"/>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1" name="Freeform 12">
            <a:extLst>
              <a:ext uri="{FF2B5EF4-FFF2-40B4-BE49-F238E27FC236}">
                <a16:creationId xmlns:a16="http://schemas.microsoft.com/office/drawing/2014/main" id="{553E9660-5AD7-7B97-6D7F-C2597127EBDF}"/>
              </a:ext>
            </a:extLst>
          </p:cNvPr>
          <p:cNvSpPr>
            <a:spLocks noChangeArrowheads="1"/>
          </p:cNvSpPr>
          <p:nvPr/>
        </p:nvSpPr>
        <p:spPr bwMode="auto">
          <a:xfrm>
            <a:off x="1313348" y="451854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2" name="Freeform 12">
            <a:extLst>
              <a:ext uri="{FF2B5EF4-FFF2-40B4-BE49-F238E27FC236}">
                <a16:creationId xmlns:a16="http://schemas.microsoft.com/office/drawing/2014/main" id="{5D763480-6C65-F125-1733-B50C41E883F9}"/>
              </a:ext>
            </a:extLst>
          </p:cNvPr>
          <p:cNvSpPr>
            <a:spLocks noChangeArrowheads="1"/>
          </p:cNvSpPr>
          <p:nvPr/>
        </p:nvSpPr>
        <p:spPr bwMode="auto">
          <a:xfrm>
            <a:off x="1442321" y="517951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565398" y="1436188"/>
            <a:ext cx="431207"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01</a:t>
            </a: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771102" y="2041698"/>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02</a:t>
            </a: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942713" y="2722787"/>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3</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18886" y="3396035"/>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4</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288110" y="4034768"/>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05</a:t>
            </a:r>
          </a:p>
        </p:txBody>
      </p:sp>
      <p:sp>
        <p:nvSpPr>
          <p:cNvPr id="39" name="Text Box 2248">
            <a:extLst>
              <a:ext uri="{FF2B5EF4-FFF2-40B4-BE49-F238E27FC236}">
                <a16:creationId xmlns:a16="http://schemas.microsoft.com/office/drawing/2014/main" id="{67411ECB-8B78-886E-6C7D-23DB09C62CFA}"/>
              </a:ext>
            </a:extLst>
          </p:cNvPr>
          <p:cNvSpPr txBox="1">
            <a:spLocks noChangeArrowheads="1"/>
          </p:cNvSpPr>
          <p:nvPr/>
        </p:nvSpPr>
        <p:spPr bwMode="auto">
          <a:xfrm>
            <a:off x="1456221" y="4654483"/>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6</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587074" y="5342823"/>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Tree>
    <p:extLst>
      <p:ext uri="{BB962C8B-B14F-4D97-AF65-F5344CB8AC3E}">
        <p14:creationId xmlns:p14="http://schemas.microsoft.com/office/powerpoint/2010/main" val="281560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Marcador de posición de imagen 15" descr="Grupo de personas que debaten algo">
            <a:extLst>
              <a:ext uri="{FF2B5EF4-FFF2-40B4-BE49-F238E27FC236}">
                <a16:creationId xmlns:a16="http://schemas.microsoft.com/office/drawing/2014/main" id="{37156D06-4CFD-B8FC-300C-4CF7CBD021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13" y="0"/>
            <a:ext cx="12192000" cy="6888233"/>
          </a:xfrm>
          <a:prstGeom prst="rect">
            <a:avLst/>
          </a:prstGeom>
        </p:spPr>
      </p:pic>
      <p:sp>
        <p:nvSpPr>
          <p:cNvPr id="26" name="Rectángulo 25">
            <a:extLst>
              <a:ext uri="{FF2B5EF4-FFF2-40B4-BE49-F238E27FC236}">
                <a16:creationId xmlns:a16="http://schemas.microsoft.com/office/drawing/2014/main" id="{840A9792-4E06-B1E5-32F4-EB0FBBE24229}"/>
              </a:ext>
            </a:extLst>
          </p:cNvPr>
          <p:cNvSpPr/>
          <p:nvPr/>
        </p:nvSpPr>
        <p:spPr>
          <a:xfrm>
            <a:off x="-22113" y="-1"/>
            <a:ext cx="12201412" cy="6888233"/>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texto 2">
            <a:extLst>
              <a:ext uri="{FF2B5EF4-FFF2-40B4-BE49-F238E27FC236}">
                <a16:creationId xmlns:a16="http://schemas.microsoft.com/office/drawing/2014/main" id="{FFD046CD-889C-4A2E-8DC3-BED5C7901EA2}"/>
              </a:ext>
            </a:extLst>
          </p:cNvPr>
          <p:cNvSpPr>
            <a:spLocks noGrp="1"/>
          </p:cNvSpPr>
          <p:nvPr>
            <p:ph type="body" idx="1"/>
          </p:nvPr>
        </p:nvSpPr>
        <p:spPr>
          <a:xfrm>
            <a:off x="928801" y="2272009"/>
            <a:ext cx="4684600" cy="823912"/>
          </a:xfrm>
        </p:spPr>
        <p:txBody>
          <a:bodyPr rtlCol="0">
            <a:normAutofit lnSpcReduction="10000"/>
          </a:bodyPr>
          <a:lstStyle/>
          <a:p>
            <a:r>
              <a:rPr lang="es-AR" sz="2800" b="1" dirty="0">
                <a:solidFill>
                  <a:schemeClr val="bg1"/>
                </a:solidFill>
                <a:effectLst/>
                <a:latin typeface="Arial Black" panose="020B0A04020102020204" pitchFamily="34" charset="0"/>
                <a:cs typeface="Arial" panose="020B0604020202020204" pitchFamily="34" charset="0"/>
              </a:rPr>
              <a:t>Análisis</a:t>
            </a:r>
            <a:r>
              <a:rPr lang="es-AR" sz="2800" b="1" dirty="0">
                <a:solidFill>
                  <a:schemeClr val="bg1"/>
                </a:solidFill>
                <a:latin typeface="Arial Black" panose="020B0A04020102020204" pitchFamily="34" charset="0"/>
                <a:cs typeface="Arial" panose="020B0604020202020204" pitchFamily="34" charset="0"/>
              </a:rPr>
              <a:t> de interacciones</a:t>
            </a:r>
            <a:endParaRPr lang="es-AR" sz="2800" b="0" dirty="0">
              <a:solidFill>
                <a:schemeClr val="bg1"/>
              </a:solidFill>
              <a:effectLst/>
              <a:latin typeface="Arial Black" panose="020B0A04020102020204" pitchFamily="34" charset="0"/>
              <a:cs typeface="Arial" panose="020B0604020202020204" pitchFamily="34" charset="0"/>
            </a:endParaRPr>
          </a:p>
        </p:txBody>
      </p:sp>
      <p:sp>
        <p:nvSpPr>
          <p:cNvPr id="4" name="Marcador de contenido 3">
            <a:extLst>
              <a:ext uri="{FF2B5EF4-FFF2-40B4-BE49-F238E27FC236}">
                <a16:creationId xmlns:a16="http://schemas.microsoft.com/office/drawing/2014/main" id="{7D8E0C3E-549F-4B12-BC1D-70D49FDEE3EB}"/>
              </a:ext>
            </a:extLst>
          </p:cNvPr>
          <p:cNvSpPr>
            <a:spLocks noGrp="1"/>
          </p:cNvSpPr>
          <p:nvPr>
            <p:ph sz="half" idx="2"/>
          </p:nvPr>
        </p:nvSpPr>
        <p:spPr>
          <a:xfrm>
            <a:off x="928800" y="3386142"/>
            <a:ext cx="5157787" cy="2773258"/>
          </a:xfrm>
        </p:spPr>
        <p:txBody>
          <a:bodyPr rtlCol="0">
            <a:normAutofit/>
          </a:bodyPr>
          <a:lstStyle/>
          <a:p>
            <a:pPr marL="0" indent="0" rtl="0">
              <a:buNone/>
            </a:pPr>
            <a:r>
              <a:rPr lang="es-AR" sz="2400" dirty="0">
                <a:latin typeface="Arial" panose="020B0604020202020204" pitchFamily="34" charset="0"/>
                <a:cs typeface="Arial" panose="020B0604020202020204" pitchFamily="34" charset="0"/>
              </a:rPr>
              <a:t>Telecom nos brinda una BBDD, con el fin preponderante de analizar de las interacciones de los clientes con Telecom. </a:t>
            </a:r>
            <a:endParaRPr lang="es-ES" sz="2400" dirty="0">
              <a:latin typeface="Arial" panose="020B0604020202020204" pitchFamily="34" charset="0"/>
              <a:cs typeface="Arial" panose="020B0604020202020204" pitchFamily="34" charset="0"/>
            </a:endParaRPr>
          </a:p>
        </p:txBody>
      </p:sp>
      <p:sp>
        <p:nvSpPr>
          <p:cNvPr id="11" name="Título 10">
            <a:extLst>
              <a:ext uri="{FF2B5EF4-FFF2-40B4-BE49-F238E27FC236}">
                <a16:creationId xmlns:a16="http://schemas.microsoft.com/office/drawing/2014/main" id="{336AC916-FC02-41BF-E58A-2D1DB1CBF68E}"/>
              </a:ext>
            </a:extLst>
          </p:cNvPr>
          <p:cNvSpPr>
            <a:spLocks noGrp="1"/>
          </p:cNvSpPr>
          <p:nvPr>
            <p:ph type="title"/>
          </p:nvPr>
        </p:nvSpPr>
        <p:spPr>
          <a:xfrm>
            <a:off x="928800" y="63419"/>
            <a:ext cx="3927231" cy="1325563"/>
          </a:xfrm>
        </p:spPr>
        <p:txBody>
          <a:bodyPr/>
          <a:lstStyle/>
          <a:p>
            <a:r>
              <a:rPr lang="es-AR" dirty="0"/>
              <a:t>CONTEXTO &amp; OBJETIVO</a:t>
            </a:r>
          </a:p>
        </p:txBody>
      </p:sp>
      <p:sp>
        <p:nvSpPr>
          <p:cNvPr id="13" name="Marcador de texto 2">
            <a:extLst>
              <a:ext uri="{FF2B5EF4-FFF2-40B4-BE49-F238E27FC236}">
                <a16:creationId xmlns:a16="http://schemas.microsoft.com/office/drawing/2014/main" id="{B9ED98B2-3E3C-916E-0C18-EB54DFD658C3}"/>
              </a:ext>
            </a:extLst>
          </p:cNvPr>
          <p:cNvSpPr>
            <a:spLocks noGrp="1"/>
          </p:cNvSpPr>
          <p:nvPr>
            <p:ph type="body" sz="quarter" idx="3"/>
          </p:nvPr>
        </p:nvSpPr>
        <p:spPr>
          <a:xfrm>
            <a:off x="6284913" y="2271713"/>
            <a:ext cx="3036887" cy="823912"/>
          </a:xfrm>
        </p:spPr>
        <p:txBody>
          <a:bodyPr rtlCol="0">
            <a:normAutofit lnSpcReduction="10000"/>
          </a:bodyPr>
          <a:lstStyle/>
          <a:p>
            <a:r>
              <a:rPr lang="es-AR" sz="2800" b="0" dirty="0">
                <a:solidFill>
                  <a:schemeClr val="bg1"/>
                </a:solidFill>
                <a:effectLst/>
                <a:latin typeface="Arial Black" panose="020B0A04020102020204" pitchFamily="34" charset="0"/>
                <a:cs typeface="Arial" panose="020B0604020202020204" pitchFamily="34" charset="0"/>
              </a:rPr>
              <a:t>Nuestro Objetivo</a:t>
            </a:r>
          </a:p>
        </p:txBody>
      </p:sp>
      <p:sp>
        <p:nvSpPr>
          <p:cNvPr id="16" name="Marcador de contenido 3">
            <a:extLst>
              <a:ext uri="{FF2B5EF4-FFF2-40B4-BE49-F238E27FC236}">
                <a16:creationId xmlns:a16="http://schemas.microsoft.com/office/drawing/2014/main" id="{E5F68355-DB8A-31DB-23C6-F2A978CC7A1E}"/>
              </a:ext>
            </a:extLst>
          </p:cNvPr>
          <p:cNvSpPr txBox="1">
            <a:spLocks/>
          </p:cNvSpPr>
          <p:nvPr/>
        </p:nvSpPr>
        <p:spPr>
          <a:xfrm>
            <a:off x="6105415" y="3386142"/>
            <a:ext cx="5157787" cy="1935158"/>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sz="2400" dirty="0">
                <a:latin typeface="Arial" panose="020B0604020202020204" pitchFamily="34" charset="0"/>
                <a:cs typeface="Arial" panose="020B0604020202020204" pitchFamily="34" charset="0"/>
              </a:rPr>
              <a:t>Descubrir insights a partir de un análisis profundo de los datos, correlacionando los mismo buscamos desarrollar conclusiones significativas</a:t>
            </a:r>
            <a:endParaRPr lang="es-ES" sz="2400" dirty="0">
              <a:latin typeface="Arial" panose="020B0604020202020204" pitchFamily="34" charset="0"/>
              <a:cs typeface="Arial" panose="020B0604020202020204" pitchFamily="34" charset="0"/>
            </a:endParaRPr>
          </a:p>
        </p:txBody>
      </p:sp>
      <p:cxnSp>
        <p:nvCxnSpPr>
          <p:cNvPr id="17" name="Conector recto 16">
            <a:extLst>
              <a:ext uri="{FF2B5EF4-FFF2-40B4-BE49-F238E27FC236}">
                <a16:creationId xmlns:a16="http://schemas.microsoft.com/office/drawing/2014/main" id="{8F7C74E4-9A91-E2AF-37D7-462C2FE38570}"/>
              </a:ext>
            </a:extLst>
          </p:cNvPr>
          <p:cNvCxnSpPr>
            <a:cxnSpLocks/>
          </p:cNvCxnSpPr>
          <p:nvPr/>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4F6800C-B7C6-C5B9-1C4C-26B41292BF0F}"/>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C766E2B-E181-8529-0D10-C29A87DC83CB}"/>
              </a:ext>
            </a:extLst>
          </p:cNvPr>
          <p:cNvCxnSpPr/>
          <p:nvPr/>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580EEF0-AF0B-5509-C2EB-F9DEB98E02AB}"/>
              </a:ext>
            </a:extLst>
          </p:cNvPr>
          <p:cNvCxnSpPr/>
          <p:nvPr/>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1B06225-FDC6-8140-F5A7-699B504BD1CB}"/>
              </a:ext>
            </a:extLst>
          </p:cNvPr>
          <p:cNvCxnSpPr>
            <a:cxnSpLocks/>
          </p:cNvCxnSpPr>
          <p:nvPr/>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70182D61-8B37-0E1B-0F02-27AD37ABC6DD}"/>
              </a:ext>
            </a:extLst>
          </p:cNvPr>
          <p:cNvSpPr/>
          <p:nvPr/>
        </p:nvSpPr>
        <p:spPr>
          <a:xfrm>
            <a:off x="581562" y="1270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37958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sp>
        <p:nvSpPr>
          <p:cNvPr id="6" name="Slide Number Placeholder 5">
            <a:extLst>
              <a:ext uri="{FF2B5EF4-FFF2-40B4-BE49-F238E27FC236}">
                <a16:creationId xmlns:a16="http://schemas.microsoft.com/office/drawing/2014/main" id="{8DC988C2-8EC4-425A-B4C6-FD7A2ABD8D9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5EB02-B4A4-4F85-A0C3-E9FE533AE184}" type="slidenum">
              <a:rPr kumimoji="0" lang="es-AR" sz="9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AR" sz="900" b="0" i="0" u="none" strike="noStrike" kern="1200" cap="none" spc="0" normalizeH="0" baseline="0" noProof="0">
              <a:ln>
                <a:noFill/>
              </a:ln>
              <a:solidFill>
                <a:prstClr val="white">
                  <a:lumMod val="65000"/>
                </a:prstClr>
              </a:solidFill>
              <a:effectLst/>
              <a:uLnTx/>
              <a:uFillTx/>
              <a:latin typeface="Graphik"/>
              <a:ea typeface="+mn-ea"/>
              <a:cs typeface="+mn-cs"/>
            </a:endParaRPr>
          </a:p>
        </p:txBody>
      </p:sp>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extLst>
              <a:ext uri="{28A0092B-C50C-407E-A947-70E740481C1C}">
                <a14:useLocalDpi xmlns:a14="http://schemas.microsoft.com/office/drawing/2010/main" val="0"/>
              </a:ext>
            </a:extLst>
          </a:blip>
          <a:srcRect l="26612" r="24059"/>
          <a:stretch/>
        </p:blipFill>
        <p:spPr>
          <a:xfrm>
            <a:off x="7038658" y="508343"/>
            <a:ext cx="4810760" cy="5485714"/>
          </a:xfrm>
          <a:prstGeom prst="rect">
            <a:avLst/>
          </a:prstGeom>
        </p:spPr>
      </p:pic>
      <p:sp>
        <p:nvSpPr>
          <p:cNvPr id="8" name="CuadroTexto 7">
            <a:extLst>
              <a:ext uri="{FF2B5EF4-FFF2-40B4-BE49-F238E27FC236}">
                <a16:creationId xmlns:a16="http://schemas.microsoft.com/office/drawing/2014/main" id="{51F0B167-031B-0352-8F93-0F014CE64007}"/>
              </a:ext>
            </a:extLst>
          </p:cNvPr>
          <p:cNvSpPr txBox="1"/>
          <p:nvPr/>
        </p:nvSpPr>
        <p:spPr>
          <a:xfrm>
            <a:off x="1081284" y="1438188"/>
            <a:ext cx="6140450" cy="369332"/>
          </a:xfrm>
          <a:prstGeom prst="rect">
            <a:avLst/>
          </a:prstGeom>
          <a:noFill/>
        </p:spPr>
        <p:txBody>
          <a:bodyPr wrap="square">
            <a:spAutoFit/>
          </a:bodyPr>
          <a:lstStyle/>
          <a:p>
            <a:r>
              <a:rPr lang="es-AR" b="1" dirty="0">
                <a:solidFill>
                  <a:srgbClr val="569CD6"/>
                </a:solidFill>
                <a:effectLst/>
                <a:latin typeface="Arial Black" panose="020B0A04020102020204" pitchFamily="34" charset="0"/>
                <a:cs typeface="Arial" panose="020B0604020202020204" pitchFamily="34" charset="0"/>
              </a:rPr>
              <a:t>Análisis</a:t>
            </a:r>
            <a:r>
              <a:rPr lang="es-AR" b="1" dirty="0">
                <a:solidFill>
                  <a:srgbClr val="569CD6"/>
                </a:solidFill>
                <a:latin typeface="Arial Black" panose="020B0A04020102020204" pitchFamily="34" charset="0"/>
                <a:cs typeface="Arial" panose="020B0604020202020204" pitchFamily="34" charset="0"/>
              </a:rPr>
              <a:t> de las interacciones con el cliente</a:t>
            </a:r>
            <a:endParaRPr lang="es-AR" b="0" dirty="0">
              <a:solidFill>
                <a:srgbClr val="CCCCCC"/>
              </a:solidFill>
              <a:effectLst/>
              <a:latin typeface="Arial Black" panose="020B0A040201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4AB0C46-52A5-B7C3-04F7-C9DF62E6F31C}"/>
              </a:ext>
            </a:extLst>
          </p:cNvPr>
          <p:cNvSpPr txBox="1"/>
          <p:nvPr/>
        </p:nvSpPr>
        <p:spPr>
          <a:xfrm>
            <a:off x="898208" y="2266285"/>
            <a:ext cx="6140450" cy="2308324"/>
          </a:xfrm>
          <a:prstGeom prst="rect">
            <a:avLst/>
          </a:prstGeom>
          <a:noFill/>
        </p:spPr>
        <p:txBody>
          <a:bodyPr wrap="square">
            <a:spAutoFit/>
          </a:bodyPr>
          <a:lstStyle/>
          <a:p>
            <a:r>
              <a:rPr lang="es-AR" b="1" dirty="0">
                <a:solidFill>
                  <a:srgbClr val="569CD6"/>
                </a:solidFill>
                <a:latin typeface="Consolas" panose="020B0609020204030204" pitchFamily="49" charset="0"/>
              </a:rPr>
              <a:t>Telecom nos brinda una BBDD, con el fin preponderante de </a:t>
            </a:r>
            <a:r>
              <a:rPr lang="es-AR" b="1" dirty="0">
                <a:solidFill>
                  <a:srgbClr val="569CD6"/>
                </a:solidFill>
                <a:effectLst/>
                <a:latin typeface="Consolas" panose="020B0609020204030204" pitchFamily="49" charset="0"/>
              </a:rPr>
              <a:t>analizar de las interacciones de los clientes con Telecom. </a:t>
            </a:r>
          </a:p>
          <a:p>
            <a:endParaRPr lang="es-AR" b="1" dirty="0">
              <a:solidFill>
                <a:srgbClr val="569CD6"/>
              </a:solidFill>
              <a:latin typeface="Consolas" panose="020B0609020204030204" pitchFamily="49" charset="0"/>
            </a:endParaRPr>
          </a:p>
          <a:p>
            <a:r>
              <a:rPr lang="es-AR" b="1" dirty="0">
                <a:solidFill>
                  <a:schemeClr val="bg1"/>
                </a:solidFill>
                <a:effectLst/>
                <a:highlight>
                  <a:srgbClr val="019BD8"/>
                </a:highlight>
                <a:latin typeface="Consolas" panose="020B0609020204030204" pitchFamily="49" charset="0"/>
              </a:rPr>
              <a:t>Nuestro objetivo es descubrir insights a partir de un análisis profundo de los datos</a:t>
            </a:r>
            <a:r>
              <a:rPr lang="es-AR" b="1" dirty="0">
                <a:solidFill>
                  <a:schemeClr val="bg1"/>
                </a:solidFill>
                <a:effectLst/>
                <a:latin typeface="Consolas" panose="020B0609020204030204" pitchFamily="49" charset="0"/>
              </a:rPr>
              <a:t>, </a:t>
            </a:r>
            <a:r>
              <a:rPr lang="es-AR" b="1" dirty="0">
                <a:solidFill>
                  <a:srgbClr val="569CD6"/>
                </a:solidFill>
                <a:effectLst/>
                <a:latin typeface="Consolas" panose="020B0609020204030204" pitchFamily="49" charset="0"/>
              </a:rPr>
              <a:t>correlacionando los mismo buscamos desarrollar conclusiones significativas.</a:t>
            </a:r>
            <a:endParaRPr lang="es-AR" b="0" dirty="0">
              <a:solidFill>
                <a:srgbClr val="CCCCCC"/>
              </a:solidFill>
              <a:effectLst/>
              <a:latin typeface="Consolas" panose="020B0609020204030204" pitchFamily="49" charset="0"/>
            </a:endParaRPr>
          </a:p>
        </p:txBody>
      </p:sp>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CONTEXTO &amp; OBJETIVO</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6748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FDD4EFC-7721-C26F-528F-88D0DB59C3FB}"/>
              </a:ext>
            </a:extLst>
          </p:cNvPr>
          <p:cNvSpPr/>
          <p:nvPr/>
        </p:nvSpPr>
        <p:spPr>
          <a:xfrm>
            <a:off x="-9412" y="0"/>
            <a:ext cx="12201412" cy="6888233"/>
          </a:xfrm>
          <a:prstGeom prst="rect">
            <a:avLst/>
          </a:prstGeom>
          <a:gradFill flip="none" rotWithShape="1">
            <a:gsLst>
              <a:gs pos="0">
                <a:srgbClr val="009ADA">
                  <a:alpha val="66000"/>
                </a:srgbClr>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FDCD96C-ADDF-4D9F-B790-CF6E3E55A9DB}"/>
              </a:ext>
            </a:extLst>
          </p:cNvPr>
          <p:cNvSpPr>
            <a:spLocks noGrp="1"/>
          </p:cNvSpPr>
          <p:nvPr>
            <p:ph type="title"/>
          </p:nvPr>
        </p:nvSpPr>
        <p:spPr>
          <a:xfrm>
            <a:off x="1114424" y="0"/>
            <a:ext cx="6566863" cy="1244206"/>
          </a:xfrm>
        </p:spPr>
        <p:txBody>
          <a:bodyPr rtlCol="0"/>
          <a:lstStyle/>
          <a:p>
            <a:pPr algn="ctr"/>
            <a:r>
              <a:rPr lang="es-AR" sz="3600" dirty="0"/>
              <a:t>RESUMEN DEL PROYECTO &amp; </a:t>
            </a:r>
            <a:br>
              <a:rPr lang="es-AR" sz="3600" dirty="0"/>
            </a:br>
            <a:r>
              <a:rPr lang="es-AR" sz="3600" dirty="0"/>
              <a:t>TRABAJO REALIZADO</a:t>
            </a:r>
            <a:endParaRPr lang="es-ES" sz="3600" dirty="0"/>
          </a:p>
        </p:txBody>
      </p:sp>
      <p:sp>
        <p:nvSpPr>
          <p:cNvPr id="7" name="Marcador de texto 6">
            <a:extLst>
              <a:ext uri="{FF2B5EF4-FFF2-40B4-BE49-F238E27FC236}">
                <a16:creationId xmlns:a16="http://schemas.microsoft.com/office/drawing/2014/main" id="{109BBFAA-ECE3-46DC-A227-38CCA1EED110}"/>
              </a:ext>
            </a:extLst>
          </p:cNvPr>
          <p:cNvSpPr>
            <a:spLocks noGrp="1"/>
          </p:cNvSpPr>
          <p:nvPr>
            <p:ph type="body" sz="quarter" idx="2"/>
          </p:nvPr>
        </p:nvSpPr>
        <p:spPr/>
        <p:txBody>
          <a:bodyPr rtlCol="0"/>
          <a:lstStyle/>
          <a:p>
            <a:pPr rtl="0"/>
            <a:r>
              <a:rPr lang="es-ES" dirty="0"/>
              <a:t>Análisis Exploratorio</a:t>
            </a:r>
          </a:p>
        </p:txBody>
      </p:sp>
      <p:sp>
        <p:nvSpPr>
          <p:cNvPr id="30" name="Marcador de texto 29">
            <a:extLst>
              <a:ext uri="{FF2B5EF4-FFF2-40B4-BE49-F238E27FC236}">
                <a16:creationId xmlns:a16="http://schemas.microsoft.com/office/drawing/2014/main" id="{0AC0E371-764C-41CA-9680-267350C7EE1C}"/>
              </a:ext>
            </a:extLst>
          </p:cNvPr>
          <p:cNvSpPr>
            <a:spLocks noGrp="1"/>
          </p:cNvSpPr>
          <p:nvPr>
            <p:ph type="body" sz="half" idx="16"/>
          </p:nvPr>
        </p:nvSpPr>
        <p:spPr>
          <a:xfrm>
            <a:off x="4467663" y="2597625"/>
            <a:ext cx="3256674" cy="499493"/>
          </a:xfrm>
        </p:spPr>
        <p:txBody>
          <a:bodyPr rtlCol="0"/>
          <a:lstStyle/>
          <a:p>
            <a:pPr rtl="0"/>
            <a:r>
              <a:rPr lang="es-ES" dirty="0" err="1"/>
              <a:t>Setup</a:t>
            </a:r>
            <a:r>
              <a:rPr lang="es-ES" dirty="0"/>
              <a:t> &amp; Limpieza</a:t>
            </a:r>
          </a:p>
        </p:txBody>
      </p:sp>
      <p:sp>
        <p:nvSpPr>
          <p:cNvPr id="31" name="Marcador de texto 30">
            <a:extLst>
              <a:ext uri="{FF2B5EF4-FFF2-40B4-BE49-F238E27FC236}">
                <a16:creationId xmlns:a16="http://schemas.microsoft.com/office/drawing/2014/main" id="{95712C8D-157C-4EF1-B565-889F5684F1BA}"/>
              </a:ext>
            </a:extLst>
          </p:cNvPr>
          <p:cNvSpPr>
            <a:spLocks noGrp="1"/>
          </p:cNvSpPr>
          <p:nvPr>
            <p:ph type="body" sz="half" idx="17"/>
          </p:nvPr>
        </p:nvSpPr>
        <p:spPr/>
        <p:txBody>
          <a:bodyPr rtlCol="0">
            <a:normAutofit fontScale="85000" lnSpcReduction="10000"/>
          </a:bodyPr>
          <a:lstStyle/>
          <a:p>
            <a:pPr rtl="0"/>
            <a:r>
              <a:rPr lang="es-ES" dirty="0"/>
              <a:t>Entendimiento de los datos</a:t>
            </a:r>
          </a:p>
        </p:txBody>
      </p:sp>
      <p:sp>
        <p:nvSpPr>
          <p:cNvPr id="32" name="Marcador de texto 31">
            <a:extLst>
              <a:ext uri="{FF2B5EF4-FFF2-40B4-BE49-F238E27FC236}">
                <a16:creationId xmlns:a16="http://schemas.microsoft.com/office/drawing/2014/main" id="{188B3941-E817-44DE-8D5A-DCA0DAB61823}"/>
              </a:ext>
            </a:extLst>
          </p:cNvPr>
          <p:cNvSpPr>
            <a:spLocks noGrp="1"/>
          </p:cNvSpPr>
          <p:nvPr>
            <p:ph type="body" sz="half" idx="18"/>
          </p:nvPr>
        </p:nvSpPr>
        <p:spPr>
          <a:xfrm>
            <a:off x="928801" y="5140494"/>
            <a:ext cx="3256674" cy="499493"/>
          </a:xfrm>
        </p:spPr>
        <p:txBody>
          <a:bodyPr rtlCol="0"/>
          <a:lstStyle/>
          <a:p>
            <a:pPr rtl="0"/>
            <a:r>
              <a:rPr lang="es-ES" dirty="0" err="1"/>
              <a:t>Insight</a:t>
            </a:r>
            <a:r>
              <a:rPr lang="es-ES" dirty="0"/>
              <a:t> &amp; </a:t>
            </a:r>
            <a:r>
              <a:rPr lang="es-ES" dirty="0" err="1"/>
              <a:t>Hipotesis</a:t>
            </a:r>
            <a:endParaRPr lang="es-ES" dirty="0"/>
          </a:p>
        </p:txBody>
      </p:sp>
      <p:sp>
        <p:nvSpPr>
          <p:cNvPr id="33" name="Marcador de texto 32">
            <a:extLst>
              <a:ext uri="{FF2B5EF4-FFF2-40B4-BE49-F238E27FC236}">
                <a16:creationId xmlns:a16="http://schemas.microsoft.com/office/drawing/2014/main" id="{20613223-43E0-4B37-AFB8-C0C5F47750A5}"/>
              </a:ext>
            </a:extLst>
          </p:cNvPr>
          <p:cNvSpPr>
            <a:spLocks noGrp="1"/>
          </p:cNvSpPr>
          <p:nvPr>
            <p:ph type="body" sz="half" idx="19"/>
          </p:nvPr>
        </p:nvSpPr>
        <p:spPr>
          <a:xfrm>
            <a:off x="4467663" y="5140494"/>
            <a:ext cx="3256674" cy="499493"/>
          </a:xfrm>
        </p:spPr>
        <p:txBody>
          <a:bodyPr rtlCol="0"/>
          <a:lstStyle/>
          <a:p>
            <a:pPr rtl="0"/>
            <a:r>
              <a:rPr lang="es-ES" dirty="0"/>
              <a:t>Business Case</a:t>
            </a:r>
          </a:p>
        </p:txBody>
      </p:sp>
      <p:sp>
        <p:nvSpPr>
          <p:cNvPr id="34" name="Marcador de texto 33">
            <a:extLst>
              <a:ext uri="{FF2B5EF4-FFF2-40B4-BE49-F238E27FC236}">
                <a16:creationId xmlns:a16="http://schemas.microsoft.com/office/drawing/2014/main" id="{3C4E060E-0CFB-411A-B226-CDA349703288}"/>
              </a:ext>
            </a:extLst>
          </p:cNvPr>
          <p:cNvSpPr>
            <a:spLocks noGrp="1"/>
          </p:cNvSpPr>
          <p:nvPr>
            <p:ph type="body" sz="half" idx="20"/>
          </p:nvPr>
        </p:nvSpPr>
        <p:spPr>
          <a:xfrm>
            <a:off x="8006525" y="5140494"/>
            <a:ext cx="3256674" cy="499493"/>
          </a:xfrm>
        </p:spPr>
        <p:txBody>
          <a:bodyPr rtlCol="0"/>
          <a:lstStyle/>
          <a:p>
            <a:pPr rtl="0"/>
            <a:r>
              <a:rPr lang="es-ES" dirty="0" err="1"/>
              <a:t>Metricas</a:t>
            </a:r>
            <a:r>
              <a:rPr lang="es-ES" dirty="0"/>
              <a:t> &amp; </a:t>
            </a:r>
            <a:r>
              <a:rPr lang="es-ES" dirty="0" err="1"/>
              <a:t>Dashboard</a:t>
            </a:r>
            <a:endParaRPr lang="es-ES" dirty="0"/>
          </a:p>
        </p:txBody>
      </p:sp>
      <p:sp>
        <p:nvSpPr>
          <p:cNvPr id="36" name="Marcador de texto 35">
            <a:extLst>
              <a:ext uri="{FF2B5EF4-FFF2-40B4-BE49-F238E27FC236}">
                <a16:creationId xmlns:a16="http://schemas.microsoft.com/office/drawing/2014/main" id="{69F05205-BC24-4284-BB47-960282D011ED}"/>
              </a:ext>
            </a:extLst>
          </p:cNvPr>
          <p:cNvSpPr>
            <a:spLocks noGrp="1"/>
          </p:cNvSpPr>
          <p:nvPr>
            <p:ph type="body" sz="half" idx="22"/>
          </p:nvPr>
        </p:nvSpPr>
        <p:spPr>
          <a:xfrm>
            <a:off x="4467663" y="3059133"/>
            <a:ext cx="3711137" cy="1165319"/>
          </a:xfrm>
        </p:spPr>
        <p:txBody>
          <a:bodyPr rtlCol="0">
            <a:normAutofit fontScale="62500" lnSpcReduction="20000"/>
          </a:bodyPr>
          <a:lstStyle/>
          <a:p>
            <a:r>
              <a:rPr lang="es-AR" sz="2900" dirty="0"/>
              <a:t>Conversión de tipos de datos</a:t>
            </a:r>
          </a:p>
          <a:p>
            <a:pPr>
              <a:lnSpc>
                <a:spcPct val="120000"/>
              </a:lnSpc>
              <a:spcBef>
                <a:spcPts val="0"/>
              </a:spcBef>
            </a:pPr>
            <a:r>
              <a:rPr lang="es-AR" sz="2900" dirty="0"/>
              <a:t>Creación de columnas</a:t>
            </a:r>
          </a:p>
          <a:p>
            <a:pPr>
              <a:lnSpc>
                <a:spcPct val="120000"/>
              </a:lnSpc>
              <a:spcBef>
                <a:spcPts val="0"/>
              </a:spcBef>
            </a:pPr>
            <a:r>
              <a:rPr lang="es-AR" sz="2900" dirty="0"/>
              <a:t>Verificación de nulos, absurdos,            duplicados &amp; Limpieza de </a:t>
            </a:r>
            <a:r>
              <a:rPr lang="es-AR" sz="2900" dirty="0" err="1"/>
              <a:t>NaN</a:t>
            </a:r>
            <a:endParaRPr lang="es-AR" sz="2900" dirty="0"/>
          </a:p>
          <a:p>
            <a:pPr rtl="0"/>
            <a:endParaRPr lang="es-ES" dirty="0"/>
          </a:p>
        </p:txBody>
      </p:sp>
      <p:sp>
        <p:nvSpPr>
          <p:cNvPr id="37" name="Marcador de texto 36">
            <a:extLst>
              <a:ext uri="{FF2B5EF4-FFF2-40B4-BE49-F238E27FC236}">
                <a16:creationId xmlns:a16="http://schemas.microsoft.com/office/drawing/2014/main" id="{D78092F6-F4AA-40B6-B5DE-CEA37AB1A9D2}"/>
              </a:ext>
            </a:extLst>
          </p:cNvPr>
          <p:cNvSpPr>
            <a:spLocks noGrp="1"/>
          </p:cNvSpPr>
          <p:nvPr>
            <p:ph type="body" sz="half" idx="23"/>
          </p:nvPr>
        </p:nvSpPr>
        <p:spPr>
          <a:xfrm>
            <a:off x="8006524" y="2980385"/>
            <a:ext cx="3538863" cy="1445557"/>
          </a:xfrm>
        </p:spPr>
        <p:txBody>
          <a:bodyPr rtlCol="0">
            <a:normAutofit fontScale="70000" lnSpcReduction="20000"/>
          </a:bodyPr>
          <a:lstStyle/>
          <a:p>
            <a:pPr>
              <a:lnSpc>
                <a:spcPct val="120000"/>
              </a:lnSpc>
              <a:spcBef>
                <a:spcPts val="0"/>
              </a:spcBef>
            </a:pPr>
            <a:r>
              <a:rPr lang="es-AR" sz="2300" dirty="0"/>
              <a:t>Análisis descriptivo</a:t>
            </a:r>
          </a:p>
          <a:p>
            <a:pPr>
              <a:lnSpc>
                <a:spcPct val="120000"/>
              </a:lnSpc>
              <a:spcBef>
                <a:spcPts val="0"/>
              </a:spcBef>
            </a:pPr>
            <a:r>
              <a:rPr lang="es-AR" sz="2300" dirty="0"/>
              <a:t>Columnas</a:t>
            </a:r>
          </a:p>
          <a:p>
            <a:pPr>
              <a:lnSpc>
                <a:spcPct val="120000"/>
              </a:lnSpc>
              <a:spcBef>
                <a:spcPts val="0"/>
              </a:spcBef>
            </a:pPr>
            <a:r>
              <a:rPr lang="es-AR" sz="2300" dirty="0"/>
              <a:t>Horarios &amp; días de servicio</a:t>
            </a:r>
          </a:p>
          <a:p>
            <a:pPr>
              <a:lnSpc>
                <a:spcPct val="120000"/>
              </a:lnSpc>
              <a:spcBef>
                <a:spcPts val="0"/>
              </a:spcBef>
            </a:pPr>
            <a:r>
              <a:rPr lang="es-AR" sz="2300" dirty="0"/>
              <a:t>Análisis univariante ,bivariante &amp; Correlación de los datos</a:t>
            </a:r>
          </a:p>
          <a:p>
            <a:pPr rtl="0"/>
            <a:endParaRPr lang="es-ES" dirty="0"/>
          </a:p>
        </p:txBody>
      </p:sp>
      <p:sp>
        <p:nvSpPr>
          <p:cNvPr id="38" name="Marcador de texto 37">
            <a:extLst>
              <a:ext uri="{FF2B5EF4-FFF2-40B4-BE49-F238E27FC236}">
                <a16:creationId xmlns:a16="http://schemas.microsoft.com/office/drawing/2014/main" id="{4EC928A2-6A4A-452E-8823-81F26EA40C9C}"/>
              </a:ext>
            </a:extLst>
          </p:cNvPr>
          <p:cNvSpPr>
            <a:spLocks noGrp="1"/>
          </p:cNvSpPr>
          <p:nvPr>
            <p:ph type="body" sz="half" idx="24"/>
          </p:nvPr>
        </p:nvSpPr>
        <p:spPr>
          <a:xfrm>
            <a:off x="928801" y="5564058"/>
            <a:ext cx="2690700" cy="760542"/>
          </a:xfrm>
        </p:spPr>
        <p:txBody>
          <a:bodyPr rtlCol="0">
            <a:normAutofit fontScale="70000" lnSpcReduction="20000"/>
          </a:bodyPr>
          <a:lstStyle/>
          <a:p>
            <a:r>
              <a:rPr lang="es-AR" sz="2300" dirty="0"/>
              <a:t>Identificación de </a:t>
            </a:r>
            <a:r>
              <a:rPr lang="es-AR" sz="2300" dirty="0" err="1"/>
              <a:t>Insigths</a:t>
            </a:r>
            <a:endParaRPr lang="es-AR" sz="2300" dirty="0"/>
          </a:p>
          <a:p>
            <a:r>
              <a:rPr lang="es-AR" sz="2300" dirty="0"/>
              <a:t>Definición de Hipótesis y generación de los Test </a:t>
            </a:r>
          </a:p>
          <a:p>
            <a:pPr rtl="0"/>
            <a:endParaRPr lang="es-ES" dirty="0"/>
          </a:p>
        </p:txBody>
      </p:sp>
      <p:sp>
        <p:nvSpPr>
          <p:cNvPr id="39" name="Marcador de texto 38">
            <a:extLst>
              <a:ext uri="{FF2B5EF4-FFF2-40B4-BE49-F238E27FC236}">
                <a16:creationId xmlns:a16="http://schemas.microsoft.com/office/drawing/2014/main" id="{0388AEE0-2630-4EEB-80E0-53D74792BE97}"/>
              </a:ext>
            </a:extLst>
          </p:cNvPr>
          <p:cNvSpPr>
            <a:spLocks noGrp="1"/>
          </p:cNvSpPr>
          <p:nvPr>
            <p:ph type="body" sz="half" idx="25"/>
          </p:nvPr>
        </p:nvSpPr>
        <p:spPr>
          <a:xfrm>
            <a:off x="4467662" y="5564058"/>
            <a:ext cx="3380937" cy="991950"/>
          </a:xfrm>
        </p:spPr>
        <p:txBody>
          <a:bodyPr rtlCol="0">
            <a:normAutofit/>
          </a:bodyPr>
          <a:lstStyle/>
          <a:p>
            <a:r>
              <a:rPr lang="es-AR" dirty="0"/>
              <a:t>Definición de Business Case</a:t>
            </a:r>
          </a:p>
          <a:p>
            <a:r>
              <a:rPr lang="es-AR" dirty="0"/>
              <a:t>Generación &amp; elaboración de escenarios</a:t>
            </a:r>
            <a:r>
              <a:rPr lang="es-ES" dirty="0"/>
              <a:t>.</a:t>
            </a:r>
          </a:p>
        </p:txBody>
      </p:sp>
      <p:sp>
        <p:nvSpPr>
          <p:cNvPr id="40" name="Marcador de texto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564058"/>
            <a:ext cx="3256674" cy="991950"/>
          </a:xfrm>
        </p:spPr>
        <p:txBody>
          <a:bodyPr rtlCol="0">
            <a:normAutofit/>
          </a:bodyPr>
          <a:lstStyle/>
          <a:p>
            <a:r>
              <a:rPr lang="es-AR" dirty="0"/>
              <a:t>Generación de métricas</a:t>
            </a:r>
          </a:p>
          <a:p>
            <a:r>
              <a:rPr lang="es-AR" dirty="0"/>
              <a:t>Generación de escenarios con sus dashboards</a:t>
            </a:r>
          </a:p>
          <a:p>
            <a:pPr rtl="0"/>
            <a:endParaRPr lang="es-ES" dirty="0"/>
          </a:p>
        </p:txBody>
      </p:sp>
      <p:pic>
        <p:nvPicPr>
          <p:cNvPr id="51" name="Marcador de posición de imagen 50" descr="Trabajo escrito">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71" name="Marcador de posición de imagen 70" descr="Lista de comprobación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32166" y="1757980"/>
            <a:ext cx="867600" cy="868680"/>
          </a:xfrm>
        </p:spPr>
      </p:pic>
      <p:sp>
        <p:nvSpPr>
          <p:cNvPr id="11" name="Marcador de texto 34">
            <a:extLst>
              <a:ext uri="{FF2B5EF4-FFF2-40B4-BE49-F238E27FC236}">
                <a16:creationId xmlns:a16="http://schemas.microsoft.com/office/drawing/2014/main" id="{2FDA1A64-4593-A57A-8C0D-33B7746C9DB8}"/>
              </a:ext>
            </a:extLst>
          </p:cNvPr>
          <p:cNvSpPr>
            <a:spLocks noGrp="1"/>
          </p:cNvSpPr>
          <p:nvPr>
            <p:ph type="body" sz="half" idx="21"/>
          </p:nvPr>
        </p:nvSpPr>
        <p:spPr>
          <a:xfrm>
            <a:off x="928688" y="3059113"/>
            <a:ext cx="3257550" cy="1165360"/>
          </a:xfrm>
        </p:spPr>
        <p:txBody>
          <a:bodyPr rtlCol="0">
            <a:noAutofit/>
          </a:bodyPr>
          <a:lstStyle/>
          <a:p>
            <a:pPr>
              <a:spcBef>
                <a:spcPts val="0"/>
              </a:spcBef>
            </a:pPr>
            <a:r>
              <a:rPr lang="es-AR" dirty="0"/>
              <a:t>Tamaño de la </a:t>
            </a:r>
            <a:r>
              <a:rPr lang="es-AR" dirty="0" err="1"/>
              <a:t>bbdd</a:t>
            </a:r>
            <a:endParaRPr lang="es-AR" dirty="0"/>
          </a:p>
          <a:p>
            <a:pPr>
              <a:spcBef>
                <a:spcPts val="0"/>
              </a:spcBef>
            </a:pPr>
            <a:r>
              <a:rPr lang="es-AR" dirty="0"/>
              <a:t>Tipo de datos</a:t>
            </a:r>
          </a:p>
          <a:p>
            <a:pPr>
              <a:spcBef>
                <a:spcPts val="0"/>
              </a:spcBef>
            </a:pPr>
            <a:r>
              <a:rPr lang="es-AR" dirty="0"/>
              <a:t>Columnas disponibles</a:t>
            </a:r>
            <a:endParaRPr lang="es-ES" dirty="0"/>
          </a:p>
        </p:txBody>
      </p:sp>
      <p:pic>
        <p:nvPicPr>
          <p:cNvPr id="13" name="Marcador de posición de imagen 76" descr="Diana">
            <a:extLst>
              <a:ext uri="{FF2B5EF4-FFF2-40B4-BE49-F238E27FC236}">
                <a16:creationId xmlns:a16="http://schemas.microsoft.com/office/drawing/2014/main" id="{CE7F77D1-1896-B503-02EA-A25D584144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86478" y="4283791"/>
            <a:ext cx="867600" cy="868680"/>
          </a:xfrm>
          <a:prstGeom prst="ellipse">
            <a:avLst/>
          </a:prstGeom>
          <a:noFill/>
          <a:ln w="19050">
            <a:noFill/>
          </a:ln>
        </p:spPr>
      </p:pic>
      <p:pic>
        <p:nvPicPr>
          <p:cNvPr id="6" name="Graphic 53" descr="Money with solid fill">
            <a:extLst>
              <a:ext uri="{FF2B5EF4-FFF2-40B4-BE49-F238E27FC236}">
                <a16:creationId xmlns:a16="http://schemas.microsoft.com/office/drawing/2014/main" id="{102F0048-DFB9-C809-B6DB-D266B7CD7F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86125" y="4226094"/>
            <a:ext cx="914400" cy="914400"/>
          </a:xfrm>
          <a:prstGeom prst="rect">
            <a:avLst/>
          </a:prstGeom>
        </p:spPr>
      </p:pic>
      <p:pic>
        <p:nvPicPr>
          <p:cNvPr id="12" name="Gráfico 11" descr="Gráfico de barras contorno">
            <a:extLst>
              <a:ext uri="{FF2B5EF4-FFF2-40B4-BE49-F238E27FC236}">
                <a16:creationId xmlns:a16="http://schemas.microsoft.com/office/drawing/2014/main" id="{63648C61-5B8E-32F8-3321-C3C48FA14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15401" y="4276894"/>
            <a:ext cx="914400" cy="914400"/>
          </a:xfrm>
          <a:prstGeom prst="rect">
            <a:avLst/>
          </a:prstGeom>
        </p:spPr>
      </p:pic>
      <p:pic>
        <p:nvPicPr>
          <p:cNvPr id="15" name="Gráfico 14" descr="Luces encendidas con relleno sólido">
            <a:extLst>
              <a:ext uri="{FF2B5EF4-FFF2-40B4-BE49-F238E27FC236}">
                <a16:creationId xmlns:a16="http://schemas.microsoft.com/office/drawing/2014/main" id="{460601DA-17E8-8D2A-EB03-D4E514F050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0066" y="1624946"/>
            <a:ext cx="914400" cy="914400"/>
          </a:xfrm>
          <a:prstGeom prst="rect">
            <a:avLst/>
          </a:prstGeom>
        </p:spPr>
      </p:pic>
    </p:spTree>
    <p:extLst>
      <p:ext uri="{BB962C8B-B14F-4D97-AF65-F5344CB8AC3E}">
        <p14:creationId xmlns:p14="http://schemas.microsoft.com/office/powerpoint/2010/main" val="21842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69"/>
            <a:ext cx="6479983" cy="1153525"/>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sz="3600" dirty="0"/>
              <a:t>ANÁLISIS EXPLORATORIO</a:t>
            </a:r>
          </a:p>
          <a:p>
            <a:r>
              <a:rPr lang="es-AR" sz="3600" dirty="0"/>
              <a:t>&amp; ENTENDIMIENTO</a:t>
            </a:r>
            <a:endParaRPr lang="es-ES" sz="3600" dirty="0"/>
          </a:p>
        </p:txBody>
      </p:sp>
      <p:graphicFrame>
        <p:nvGraphicFramePr>
          <p:cNvPr id="12" name="Tabla 11">
            <a:extLst>
              <a:ext uri="{FF2B5EF4-FFF2-40B4-BE49-F238E27FC236}">
                <a16:creationId xmlns:a16="http://schemas.microsoft.com/office/drawing/2014/main" id="{132817FA-702F-C992-F756-4C6A0396BAF2}"/>
              </a:ext>
            </a:extLst>
          </p:cNvPr>
          <p:cNvGraphicFramePr>
            <a:graphicFrameLocks noGrp="1"/>
          </p:cNvGraphicFramePr>
          <p:nvPr>
            <p:extLst>
              <p:ext uri="{D42A27DB-BD31-4B8C-83A1-F6EECF244321}">
                <p14:modId xmlns:p14="http://schemas.microsoft.com/office/powerpoint/2010/main" val="3622559490"/>
              </p:ext>
            </p:extLst>
          </p:nvPr>
        </p:nvGraphicFramePr>
        <p:xfrm>
          <a:off x="1374775" y="2081741"/>
          <a:ext cx="8127999" cy="3337560"/>
        </p:xfrm>
        <a:graphic>
          <a:graphicData uri="http://schemas.openxmlformats.org/drawingml/2006/table">
            <a:tbl>
              <a:tblPr firstRow="1" bandRow="1">
                <a:tableStyleId>{21E4AEA4-8DFA-4A89-87EB-49C32662AFE0}</a:tableStyleId>
              </a:tblPr>
              <a:tblGrid>
                <a:gridCol w="2387600">
                  <a:extLst>
                    <a:ext uri="{9D8B030D-6E8A-4147-A177-3AD203B41FA5}">
                      <a16:colId xmlns:a16="http://schemas.microsoft.com/office/drawing/2014/main" val="627938754"/>
                    </a:ext>
                  </a:extLst>
                </a:gridCol>
                <a:gridCol w="3031066">
                  <a:extLst>
                    <a:ext uri="{9D8B030D-6E8A-4147-A177-3AD203B41FA5}">
                      <a16:colId xmlns:a16="http://schemas.microsoft.com/office/drawing/2014/main" val="403113047"/>
                    </a:ext>
                  </a:extLst>
                </a:gridCol>
                <a:gridCol w="2709333">
                  <a:extLst>
                    <a:ext uri="{9D8B030D-6E8A-4147-A177-3AD203B41FA5}">
                      <a16:colId xmlns:a16="http://schemas.microsoft.com/office/drawing/2014/main" val="3552091266"/>
                    </a:ext>
                  </a:extLst>
                </a:gridCol>
              </a:tblGrid>
              <a:tr h="370840">
                <a:tc>
                  <a:txBody>
                    <a:bodyPr/>
                    <a:lstStyle/>
                    <a:p>
                      <a:endParaRPr lang="es-AR" dirty="0"/>
                    </a:p>
                  </a:txBody>
                  <a:tcPr/>
                </a:tc>
                <a:tc>
                  <a:txBody>
                    <a:bodyPr/>
                    <a:lstStyle/>
                    <a:p>
                      <a:r>
                        <a:rPr lang="es-AR" dirty="0"/>
                        <a:t>Columna</a:t>
                      </a:r>
                    </a:p>
                  </a:txBody>
                  <a:tcPr/>
                </a:tc>
                <a:tc>
                  <a:txBody>
                    <a:bodyPr/>
                    <a:lstStyle/>
                    <a:p>
                      <a:r>
                        <a:rPr lang="es-AR" dirty="0"/>
                        <a:t>Tipo de Variable</a:t>
                      </a:r>
                    </a:p>
                  </a:txBody>
                  <a:tcPr/>
                </a:tc>
                <a:extLst>
                  <a:ext uri="{0D108BD9-81ED-4DB2-BD59-A6C34878D82A}">
                    <a16:rowId xmlns:a16="http://schemas.microsoft.com/office/drawing/2014/main" val="3145913006"/>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224951990"/>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315461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383126955"/>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64926032"/>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02535415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279794181"/>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691091618"/>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091850965"/>
                  </a:ext>
                </a:extLst>
              </a:tr>
            </a:tbl>
          </a:graphicData>
        </a:graphic>
      </p:graphicFrame>
    </p:spTree>
    <p:extLst>
      <p:ext uri="{BB962C8B-B14F-4D97-AF65-F5344CB8AC3E}">
        <p14:creationId xmlns:p14="http://schemas.microsoft.com/office/powerpoint/2010/main" val="192049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BUSINESS CASE</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21331993"/>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Presentación moderna y elegante en negrita</Template>
  <TotalTime>5823</TotalTime>
  <Words>2474</Words>
  <Application>Microsoft Office PowerPoint</Application>
  <PresentationFormat>Panorámica</PresentationFormat>
  <Paragraphs>547</Paragraphs>
  <Slides>31</Slides>
  <Notes>17</Notes>
  <HiddenSlides>2</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Speak Pro</vt:lpstr>
      <vt:lpstr>Consolas</vt:lpstr>
      <vt:lpstr>Graphik</vt:lpstr>
      <vt:lpstr>SimSun</vt:lpstr>
      <vt:lpstr>Arial Black</vt:lpstr>
      <vt:lpstr>Avenir Next LT Pro</vt:lpstr>
      <vt:lpstr>Calibri</vt:lpstr>
      <vt:lpstr>Graphik Black</vt:lpstr>
      <vt:lpstr>Arial</vt:lpstr>
      <vt:lpstr>Tema de Office</vt:lpstr>
      <vt:lpstr>ANÁLISIS DE INTERACCIONES</vt:lpstr>
      <vt:lpstr>CONTENIDO DIAPOSITIVA</vt:lpstr>
      <vt:lpstr>Presentación de PowerPoint</vt:lpstr>
      <vt:lpstr>CONTENIDO DIAPOSITIVA</vt:lpstr>
      <vt:lpstr>CONTEXTO &amp; OBJETIVO</vt:lpstr>
      <vt:lpstr>Presentación de PowerPoint</vt:lpstr>
      <vt:lpstr>RESUMEN DEL PROYECTO &amp;  TRABAJO REALIZADO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 </vt:lpstr>
      <vt:lpstr>Presentación de PowerPoint</vt:lpstr>
      <vt:lpstr>Presentación de PowerPoint</vt:lpstr>
      <vt:lpstr>DIAPOSITIVA DE IMAGEN</vt:lpstr>
      <vt:lpstr>DIAPOSITIVA CON GRÁFICO</vt:lpstr>
      <vt:lpstr>IMAGEN CON LEYENDA DIAPOSITIVA</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INTERACCIONES</dc:title>
  <dc:creator>Pablo Mendez</dc:creator>
  <cp:lastModifiedBy>Pablo Mendez</cp:lastModifiedBy>
  <cp:revision>10</cp:revision>
  <dcterms:created xsi:type="dcterms:W3CDTF">2023-12-08T13:44:26Z</dcterms:created>
  <dcterms:modified xsi:type="dcterms:W3CDTF">2023-12-15T13:10:54Z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